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586" r:id="rId2"/>
    <p:sldId id="479" r:id="rId3"/>
    <p:sldId id="615" r:id="rId4"/>
    <p:sldId id="614" r:id="rId5"/>
    <p:sldId id="480" r:id="rId6"/>
    <p:sldId id="617" r:id="rId7"/>
    <p:sldId id="618" r:id="rId8"/>
    <p:sldId id="477" r:id="rId9"/>
    <p:sldId id="621" r:id="rId10"/>
    <p:sldId id="620" r:id="rId11"/>
    <p:sldId id="619" r:id="rId12"/>
    <p:sldId id="553" r:id="rId13"/>
    <p:sldId id="555" r:id="rId14"/>
    <p:sldId id="554" r:id="rId15"/>
    <p:sldId id="556" r:id="rId16"/>
    <p:sldId id="683" r:id="rId17"/>
    <p:sldId id="684" r:id="rId18"/>
    <p:sldId id="685" r:id="rId19"/>
    <p:sldId id="686" r:id="rId20"/>
    <p:sldId id="687" r:id="rId21"/>
    <p:sldId id="688" r:id="rId22"/>
    <p:sldId id="689" r:id="rId23"/>
    <p:sldId id="690" r:id="rId24"/>
    <p:sldId id="69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BD70A8-1048-4079-BC81-075FEDFCE95D}" v="4" dt="2019-10-01T12:27:39.2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6" d="100"/>
          <a:sy n="76" d="100"/>
        </p:scale>
        <p:origin x="72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2E225-D8A5-4CC6-B956-EA457F5E0A55}" type="datetimeFigureOut">
              <a:rPr lang="en-US" smtClean="0"/>
              <a:t>10/2/2019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A7B8C-6D0C-425D-B4BD-251B6438E422}" type="slidenum">
              <a:rPr lang="en-US" smtClean="0"/>
              <a:t>‹#›</a:t>
            </a:fld>
            <a:endParaRPr lang="en-US"/>
          </a:p>
        </p:txBody>
      </p:sp>
    </p:spTree>
    <p:extLst>
      <p:ext uri="{BB962C8B-B14F-4D97-AF65-F5344CB8AC3E}">
        <p14:creationId xmlns:p14="http://schemas.microsoft.com/office/powerpoint/2010/main" val="230790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967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5571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951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5075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8254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2540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977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920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574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335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354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935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7709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121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424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202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922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043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98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87D6F0C-1B62-4A4B-B205-559A1FC97015}" type="datetimeFigureOut">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2762892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7D6F0C-1B62-4A4B-B205-559A1FC97015}" type="datetimeFigureOut">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4127960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7D6F0C-1B62-4A4B-B205-559A1FC97015}" type="datetimeFigureOut">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1396076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7D6F0C-1B62-4A4B-B205-559A1FC97015}" type="datetimeFigureOut">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2806139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7D6F0C-1B62-4A4B-B205-559A1FC97015}" type="datetimeFigureOut">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2263084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87D6F0C-1B62-4A4B-B205-559A1FC97015}" type="datetimeFigureOut">
              <a:rPr lang="en-US" smtClean="0"/>
              <a:t>10/2/2019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3351981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87D6F0C-1B62-4A4B-B205-559A1FC97015}" type="datetimeFigureOut">
              <a:rPr lang="en-US" smtClean="0"/>
              <a:t>10/2/2019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3803696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7D6F0C-1B62-4A4B-B205-559A1FC97015}" type="datetimeFigureOut">
              <a:rPr lang="en-US" smtClean="0"/>
              <a:t>10/2/2019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2705309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7D6F0C-1B62-4A4B-B205-559A1FC97015}" type="datetimeFigureOut">
              <a:rPr lang="en-US" smtClean="0"/>
              <a:t>10/2/2019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2549412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7D6F0C-1B62-4A4B-B205-559A1FC97015}" type="datetimeFigureOut">
              <a:rPr lang="en-US" smtClean="0"/>
              <a:t>10/2/2019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135806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7D6F0C-1B62-4A4B-B205-559A1FC97015}" type="datetimeFigureOut">
              <a:rPr lang="en-US" smtClean="0"/>
              <a:t>10/2/2019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3828826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7D6F0C-1B62-4A4B-B205-559A1FC97015}" type="datetimeFigureOut">
              <a:rPr lang="en-US" smtClean="0"/>
              <a:t>10/2/2019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B0A973-04F0-4413-B53D-C445ADDD5112}" type="slidenum">
              <a:rPr lang="en-US" smtClean="0"/>
              <a:t>‹#›</a:t>
            </a:fld>
            <a:endParaRPr lang="en-US"/>
          </a:p>
        </p:txBody>
      </p:sp>
    </p:spTree>
    <p:extLst>
      <p:ext uri="{BB962C8B-B14F-4D97-AF65-F5344CB8AC3E}">
        <p14:creationId xmlns:p14="http://schemas.microsoft.com/office/powerpoint/2010/main" val="38330579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orrestthewoods.com/blog/the_vr_interface_of_dino_frontie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time_continue=42&amp;v=CyP3LZNa_IA"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youtube.com/watch?v=LritONRSiXc" TargetMode="External"/><Relationship Id="rId4" Type="http://schemas.openxmlformats.org/officeDocument/2006/relationships/hyperlink" Target="https://www.youtube.com/watch?v=qZX_WVhL3e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kickstarter.com/projects/tiltfive/holographic-tabletop-gamin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www.cnet.com/videos/watch-microsoft-demo-hololens-2-at-mwc/"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FheQe8rflWQ&amp;t=43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youtube.com/watch?v=65u3W7wjXs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CS 498</a:t>
            </a:r>
          </a:p>
        </p:txBody>
      </p:sp>
      <p:sp>
        <p:nvSpPr>
          <p:cNvPr id="10" name="TextBox 9"/>
          <p:cNvSpPr txBox="1"/>
          <p:nvPr/>
        </p:nvSpPr>
        <p:spPr>
          <a:xfrm>
            <a:off x="91439" y="1097280"/>
            <a:ext cx="11927841" cy="5693866"/>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Virtual Reality</a:t>
            </a: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Design Processes</a:t>
            </a: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914400" marR="0" lvl="2" indent="0" algn="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prstClr val="white"/>
                </a:solidFill>
                <a:effectLst/>
                <a:uLnTx/>
                <a:uFillTx/>
                <a:latin typeface="Calibri" panose="020F0502020204030204"/>
                <a:ea typeface="+mn-ea"/>
                <a:cs typeface="+mn-cs"/>
              </a:rPr>
              <a:t>(For internal use only)</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Set 5</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658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8" y="1226916"/>
            <a:ext cx="5178551" cy="3395353"/>
          </a:xfrm>
          <a:prstGeom prst="rect">
            <a:avLst/>
          </a:prstGeom>
        </p:spPr>
        <p:txBody>
          <a:bodyPr wrap="square">
            <a:spAutoFit/>
          </a:bodyPr>
          <a:lstStyle/>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Attachment, position, rotation, etc.</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Examples: </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hlinkClick r:id="rId3"/>
              </a:rPr>
              <a:t>https://www.forrestthewoods.com/blog/the_vr_interface_of_dino_frontier/</a:t>
            </a: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3897ACEB-D622-4D90-B6EB-1447BB6A6CCE}"/>
              </a:ext>
            </a:extLst>
          </p:cNvPr>
          <p:cNvSpPr>
            <a:spLocks noGrp="1"/>
          </p:cNvSpPr>
          <p:nvPr>
            <p:ph type="title"/>
          </p:nvPr>
        </p:nvSpPr>
        <p:spPr>
          <a:xfrm>
            <a:off x="411480" y="274320"/>
            <a:ext cx="10515600" cy="758952"/>
          </a:xfrm>
        </p:spPr>
        <p:txBody>
          <a:bodyPr anchor="b" anchorCtr="0">
            <a:normAutofit/>
          </a:bodyPr>
          <a:lstStyle/>
          <a:p>
            <a:r>
              <a:rPr lang="en-US" sz="3200" dirty="0">
                <a:solidFill>
                  <a:schemeClr val="bg1"/>
                </a:solidFill>
                <a:latin typeface="+mn-lt"/>
              </a:rPr>
              <a:t>Object Interactions: Manipulation</a:t>
            </a:r>
          </a:p>
        </p:txBody>
      </p:sp>
      <p:sp>
        <p:nvSpPr>
          <p:cNvPr id="7" name="TextBox 6">
            <a:extLst>
              <a:ext uri="{FF2B5EF4-FFF2-40B4-BE49-F238E27FC236}">
                <a16:creationId xmlns:a16="http://schemas.microsoft.com/office/drawing/2014/main" id="{1E72755B-2A86-4C62-8D9F-0F740B8B9347}"/>
              </a:ext>
            </a:extLst>
          </p:cNvPr>
          <p:cNvSpPr txBox="1"/>
          <p:nvPr/>
        </p:nvSpPr>
        <p:spPr>
          <a:xfrm>
            <a:off x="5640080" y="2973721"/>
            <a:ext cx="91440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ADB84044-3FC5-41F2-ABEB-7E53682CFCDC}"/>
              </a:ext>
            </a:extLst>
          </p:cNvPr>
          <p:cNvGrpSpPr/>
          <p:nvPr/>
        </p:nvGrpSpPr>
        <p:grpSpPr>
          <a:xfrm>
            <a:off x="5355768" y="1532003"/>
            <a:ext cx="6771074" cy="4163326"/>
            <a:chOff x="5355768" y="1532003"/>
            <a:chExt cx="6771074" cy="4163326"/>
          </a:xfrm>
        </p:grpSpPr>
        <p:pic>
          <p:nvPicPr>
            <p:cNvPr id="4" name="Picture 3">
              <a:extLst>
                <a:ext uri="{FF2B5EF4-FFF2-40B4-BE49-F238E27FC236}">
                  <a16:creationId xmlns:a16="http://schemas.microsoft.com/office/drawing/2014/main" id="{DE332602-58E2-493D-B5C9-3BA7D03B0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5768" y="1532003"/>
              <a:ext cx="6771074" cy="4099081"/>
            </a:xfrm>
            <a:prstGeom prst="rect">
              <a:avLst/>
            </a:prstGeom>
          </p:spPr>
        </p:pic>
        <p:sp>
          <p:nvSpPr>
            <p:cNvPr id="8" name="TextBox 7">
              <a:extLst>
                <a:ext uri="{FF2B5EF4-FFF2-40B4-BE49-F238E27FC236}">
                  <a16:creationId xmlns:a16="http://schemas.microsoft.com/office/drawing/2014/main" id="{C66EED5B-E6DB-47C6-8DD1-05A95AA426D9}"/>
                </a:ext>
              </a:extLst>
            </p:cNvPr>
            <p:cNvSpPr txBox="1"/>
            <p:nvPr/>
          </p:nvSpPr>
          <p:spPr>
            <a:xfrm>
              <a:off x="5355768" y="5325997"/>
              <a:ext cx="13526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Vrscout.com</a:t>
              </a:r>
            </a:p>
          </p:txBody>
        </p:sp>
      </p:grpSp>
    </p:spTree>
    <p:extLst>
      <p:ext uri="{BB962C8B-B14F-4D97-AF65-F5344CB8AC3E}">
        <p14:creationId xmlns:p14="http://schemas.microsoft.com/office/powerpoint/2010/main" val="136588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226916"/>
            <a:ext cx="11968223" cy="431740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Hands: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Oculus’ Lone Echo’s </a:t>
            </a: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hlinkClick r:id="rId3"/>
              </a:rPr>
              <a:t>https://www.youtube.com/watch?time_continue=42&amp;v=CyP3LZNa_IA</a:t>
            </a:r>
            <a:endPar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Affordances:</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Job Simulator:  Gourmet Chef   </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hlinkClick r:id="rId4"/>
              </a:rPr>
              <a:t>https://www.youtube.com/watch?v=qZX_WVhL3eg</a:t>
            </a: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KFC Job Training: 2:00	 </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hlinkClick r:id="rId5"/>
              </a:rPr>
              <a:t>https://www.youtube.com/watch?v=LritONRSiXc</a:t>
            </a: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80" y="274320"/>
            <a:ext cx="10515600" cy="758952"/>
          </a:xfrm>
        </p:spPr>
        <p:txBody>
          <a:bodyPr anchor="b" anchorCtr="0">
            <a:normAutofit/>
          </a:bodyPr>
          <a:lstStyle/>
          <a:p>
            <a:r>
              <a:rPr lang="en-US" sz="3200" dirty="0">
                <a:solidFill>
                  <a:schemeClr val="bg1"/>
                </a:solidFill>
                <a:latin typeface="+mn-lt"/>
              </a:rPr>
              <a:t>VR Design Specifics: Examples</a:t>
            </a:r>
          </a:p>
        </p:txBody>
      </p:sp>
    </p:spTree>
    <p:extLst>
      <p:ext uri="{BB962C8B-B14F-4D97-AF65-F5344CB8AC3E}">
        <p14:creationId xmlns:p14="http://schemas.microsoft.com/office/powerpoint/2010/main" val="2823940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360553"/>
            <a:ext cx="10643285" cy="58477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Augmented Reality Experiences</a:t>
            </a:r>
          </a:p>
        </p:txBody>
      </p:sp>
      <p:sp>
        <p:nvSpPr>
          <p:cNvPr id="10" name="TextBox 9"/>
          <p:cNvSpPr txBox="1"/>
          <p:nvPr/>
        </p:nvSpPr>
        <p:spPr>
          <a:xfrm>
            <a:off x="-2" y="1097280"/>
            <a:ext cx="12192001" cy="37087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Window on the World (seen through a phone or tablet)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Passive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Adding elements to a photo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Active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Overlaying elements to the real world</a:t>
            </a:r>
          </a:p>
          <a:p>
            <a:pPr marL="13716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Marker Driven</a:t>
            </a:r>
          </a:p>
          <a:p>
            <a:pPr marL="13716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Non-Maker Driven</a:t>
            </a:r>
          </a:p>
          <a:p>
            <a:pPr marL="13716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Immersive AR (seen through glasses or HMD)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Overlaid elements become part of the user’s reality</a:t>
            </a:r>
            <a:endParaRPr kumimoji="0" lang="en-US" sz="32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954F617-C7C5-450D-89C5-B0687F41491A}"/>
              </a:ext>
            </a:extLst>
          </p:cNvPr>
          <p:cNvPicPr>
            <a:picLocks noChangeAspect="1"/>
          </p:cNvPicPr>
          <p:nvPr/>
        </p:nvPicPr>
        <p:blipFill>
          <a:blip r:embed="rId3"/>
          <a:stretch>
            <a:fillRect/>
          </a:stretch>
        </p:blipFill>
        <p:spPr>
          <a:xfrm>
            <a:off x="7031672" y="1685926"/>
            <a:ext cx="4916957" cy="3272012"/>
          </a:xfrm>
          <a:prstGeom prst="rect">
            <a:avLst/>
          </a:prstGeom>
        </p:spPr>
      </p:pic>
      <p:sp>
        <p:nvSpPr>
          <p:cNvPr id="3" name="TextBox 2">
            <a:extLst>
              <a:ext uri="{FF2B5EF4-FFF2-40B4-BE49-F238E27FC236}">
                <a16:creationId xmlns:a16="http://schemas.microsoft.com/office/drawing/2014/main" id="{EF56E791-5AB0-4DA3-B1E1-FB93148B9B00}"/>
              </a:ext>
            </a:extLst>
          </p:cNvPr>
          <p:cNvSpPr txBox="1"/>
          <p:nvPr/>
        </p:nvSpPr>
        <p:spPr>
          <a:xfrm>
            <a:off x="6949539" y="4944795"/>
            <a:ext cx="322222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Copyright Magic Leap: Prototype Headset</a:t>
            </a:r>
          </a:p>
        </p:txBody>
      </p:sp>
    </p:spTree>
    <p:extLst>
      <p:ext uri="{BB962C8B-B14F-4D97-AF65-F5344CB8AC3E}">
        <p14:creationId xmlns:p14="http://schemas.microsoft.com/office/powerpoint/2010/main" val="4057890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360553"/>
            <a:ext cx="10643285" cy="58477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Augmented Reality UI: Passive WoW</a:t>
            </a:r>
          </a:p>
        </p:txBody>
      </p:sp>
      <p:sp>
        <p:nvSpPr>
          <p:cNvPr id="10" name="TextBox 9"/>
          <p:cNvSpPr txBox="1"/>
          <p:nvPr/>
        </p:nvSpPr>
        <p:spPr>
          <a:xfrm>
            <a:off x="-2" y="1097280"/>
            <a:ext cx="8265113" cy="34163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Audience is likely mass market</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UI should be very simple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Standard UI methods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Buttons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Swipes</a:t>
            </a: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B77AED6-7F1F-4A28-86B7-B3BCD4C2FFB5}"/>
              </a:ext>
            </a:extLst>
          </p:cNvPr>
          <p:cNvPicPr>
            <a:picLocks noChangeAspect="1"/>
          </p:cNvPicPr>
          <p:nvPr/>
        </p:nvPicPr>
        <p:blipFill rotWithShape="1">
          <a:blip r:embed="rId3"/>
          <a:srcRect r="52907"/>
          <a:stretch/>
        </p:blipFill>
        <p:spPr>
          <a:xfrm>
            <a:off x="8265112" y="1120833"/>
            <a:ext cx="3119422" cy="4967996"/>
          </a:xfrm>
          <a:prstGeom prst="rect">
            <a:avLst/>
          </a:prstGeom>
        </p:spPr>
      </p:pic>
      <p:sp>
        <p:nvSpPr>
          <p:cNvPr id="3" name="TextBox 2">
            <a:extLst>
              <a:ext uri="{FF2B5EF4-FFF2-40B4-BE49-F238E27FC236}">
                <a16:creationId xmlns:a16="http://schemas.microsoft.com/office/drawing/2014/main" id="{71CBB9D3-B0AC-4F89-8E28-8E3782F124BE}"/>
              </a:ext>
            </a:extLst>
          </p:cNvPr>
          <p:cNvSpPr txBox="1"/>
          <p:nvPr/>
        </p:nvSpPr>
        <p:spPr>
          <a:xfrm>
            <a:off x="9232777" y="6045632"/>
            <a:ext cx="138473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Copyright Snap Inc.</a:t>
            </a:r>
          </a:p>
        </p:txBody>
      </p:sp>
    </p:spTree>
    <p:extLst>
      <p:ext uri="{BB962C8B-B14F-4D97-AF65-F5344CB8AC3E}">
        <p14:creationId xmlns:p14="http://schemas.microsoft.com/office/powerpoint/2010/main" val="629472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360553"/>
            <a:ext cx="10643285" cy="58477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Augmented Reality UI: Active WoW</a:t>
            </a:r>
          </a:p>
        </p:txBody>
      </p:sp>
      <p:sp>
        <p:nvSpPr>
          <p:cNvPr id="10" name="TextBox 9"/>
          <p:cNvSpPr txBox="1"/>
          <p:nvPr/>
        </p:nvSpPr>
        <p:spPr>
          <a:xfrm>
            <a:off x="-2" y="1097280"/>
            <a:ext cx="8265113" cy="550920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Audience is likely mass market</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UI  still needs to be very simple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Hide most of it, offer access to higher end users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Markers and surfaces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Consideration for space  and marker placement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Standard UI methods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Buttons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Swipes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Consideration for Error Detection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Google’s path (Glasses to Lenses)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9D32E93-C20E-4402-92A0-6590F13E8A8A}"/>
              </a:ext>
            </a:extLst>
          </p:cNvPr>
          <p:cNvPicPr>
            <a:picLocks noChangeAspect="1"/>
          </p:cNvPicPr>
          <p:nvPr/>
        </p:nvPicPr>
        <p:blipFill rotWithShape="1">
          <a:blip r:embed="rId3"/>
          <a:srcRect l="57605"/>
          <a:stretch/>
        </p:blipFill>
        <p:spPr>
          <a:xfrm>
            <a:off x="8265111" y="1124712"/>
            <a:ext cx="3118104" cy="4965192"/>
          </a:xfrm>
          <a:prstGeom prst="rect">
            <a:avLst/>
          </a:prstGeom>
        </p:spPr>
      </p:pic>
      <p:sp>
        <p:nvSpPr>
          <p:cNvPr id="4" name="TextBox 3">
            <a:extLst>
              <a:ext uri="{FF2B5EF4-FFF2-40B4-BE49-F238E27FC236}">
                <a16:creationId xmlns:a16="http://schemas.microsoft.com/office/drawing/2014/main" id="{137A76CD-3AE6-4D62-9E65-D0FCF88E1D79}"/>
              </a:ext>
            </a:extLst>
          </p:cNvPr>
          <p:cNvSpPr txBox="1"/>
          <p:nvPr/>
        </p:nvSpPr>
        <p:spPr>
          <a:xfrm>
            <a:off x="9250533" y="6037997"/>
            <a:ext cx="110414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Copyright IKEA</a:t>
            </a:r>
          </a:p>
        </p:txBody>
      </p:sp>
    </p:spTree>
    <p:extLst>
      <p:ext uri="{BB962C8B-B14F-4D97-AF65-F5344CB8AC3E}">
        <p14:creationId xmlns:p14="http://schemas.microsoft.com/office/powerpoint/2010/main" val="2353622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360553"/>
            <a:ext cx="10643285" cy="58477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Augmented Reality UI: Immersive</a:t>
            </a:r>
          </a:p>
        </p:txBody>
      </p:sp>
      <p:sp>
        <p:nvSpPr>
          <p:cNvPr id="10" name="TextBox 9"/>
          <p:cNvSpPr txBox="1"/>
          <p:nvPr/>
        </p:nvSpPr>
        <p:spPr>
          <a:xfrm>
            <a:off x="-2" y="1097280"/>
            <a:ext cx="12273281" cy="4031873"/>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Very interesting opportunities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Interface options are similar to VR</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Hardware makes a difference</a:t>
            </a:r>
          </a:p>
          <a:p>
            <a:pPr marL="13716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Hand and/or Eye Tracking</a:t>
            </a:r>
          </a:p>
          <a:p>
            <a:pPr marL="1828800" lvl="3" indent="-457200">
              <a:buFont typeface="Arial" panose="020B0604020202020204" pitchFamily="34" charset="0"/>
              <a:buChar char="•"/>
              <a:defRPr/>
            </a:pPr>
            <a:r>
              <a:rPr lang="en-US" sz="2000" dirty="0">
                <a:solidFill>
                  <a:prstClr val="white"/>
                </a:solidFill>
              </a:rPr>
              <a:t>Interface via device</a:t>
            </a:r>
          </a:p>
          <a:p>
            <a:pPr marL="2286000" lvl="4" indent="-457200">
              <a:buFont typeface="Arial" panose="020B0604020202020204" pitchFamily="34" charset="0"/>
              <a:buChar char="•"/>
              <a:defRPr/>
            </a:pPr>
            <a:r>
              <a:rPr lang="en-US" sz="2000" dirty="0">
                <a:solidFill>
                  <a:prstClr val="white"/>
                </a:solidFill>
              </a:rPr>
              <a:t>Tilt Five </a:t>
            </a:r>
            <a:r>
              <a:rPr lang="en-US" sz="2000" dirty="0">
                <a:solidFill>
                  <a:prstClr val="black"/>
                </a:solidFill>
                <a:hlinkClick r:id="rId3"/>
              </a:rPr>
              <a:t>https://www.kickstarter.com/projects/tiltfive/holographic-tabletop-gaming</a:t>
            </a:r>
            <a:endParaRPr lang="en-US" sz="2000" dirty="0">
              <a:solidFill>
                <a:prstClr val="black"/>
              </a:solidFill>
            </a:endParaRPr>
          </a:p>
          <a:p>
            <a:pPr marL="1828800" marR="0" lvl="3"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Interface via visual/auditory feedback</a:t>
            </a:r>
          </a:p>
          <a:p>
            <a:pPr marL="2286000" marR="0" lvl="4"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Hololens</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2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https://www.cnet.com/videos/watch-microsoft-demo-hololens-2-at-mwc/</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743200" marR="0" lvl="5"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3.55</a:t>
            </a:r>
          </a:p>
          <a:p>
            <a:pPr marL="1828800" marR="0" lvl="3"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Real World Tactile Feedback</a:t>
            </a:r>
          </a:p>
          <a:p>
            <a:pPr marL="2286000" marR="0" lvl="4"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5181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8ACE649B-7FBD-454C-8465-02939A331006}"/>
              </a:ext>
            </a:extLst>
          </p:cNvPr>
          <p:cNvGraphicFramePr>
            <a:graphicFrameLocks noGrp="1"/>
          </p:cNvGraphicFramePr>
          <p:nvPr/>
        </p:nvGraphicFramePr>
        <p:xfrm>
          <a:off x="5000780" y="1171562"/>
          <a:ext cx="7122698" cy="5284865"/>
        </p:xfrm>
        <a:graphic>
          <a:graphicData uri="http://schemas.openxmlformats.org/drawingml/2006/table">
            <a:tbl>
              <a:tblPr/>
              <a:tblGrid>
                <a:gridCol w="1454905">
                  <a:extLst>
                    <a:ext uri="{9D8B030D-6E8A-4147-A177-3AD203B41FA5}">
                      <a16:colId xmlns:a16="http://schemas.microsoft.com/office/drawing/2014/main" val="863257311"/>
                    </a:ext>
                  </a:extLst>
                </a:gridCol>
                <a:gridCol w="974727">
                  <a:extLst>
                    <a:ext uri="{9D8B030D-6E8A-4147-A177-3AD203B41FA5}">
                      <a16:colId xmlns:a16="http://schemas.microsoft.com/office/drawing/2014/main" val="2552829264"/>
                    </a:ext>
                  </a:extLst>
                </a:gridCol>
                <a:gridCol w="1630306">
                  <a:extLst>
                    <a:ext uri="{9D8B030D-6E8A-4147-A177-3AD203B41FA5}">
                      <a16:colId xmlns:a16="http://schemas.microsoft.com/office/drawing/2014/main" val="3637504218"/>
                    </a:ext>
                  </a:extLst>
                </a:gridCol>
                <a:gridCol w="1472025">
                  <a:extLst>
                    <a:ext uri="{9D8B030D-6E8A-4147-A177-3AD203B41FA5}">
                      <a16:colId xmlns:a16="http://schemas.microsoft.com/office/drawing/2014/main" val="396917266"/>
                    </a:ext>
                  </a:extLst>
                </a:gridCol>
                <a:gridCol w="1590735">
                  <a:extLst>
                    <a:ext uri="{9D8B030D-6E8A-4147-A177-3AD203B41FA5}">
                      <a16:colId xmlns:a16="http://schemas.microsoft.com/office/drawing/2014/main" val="533619470"/>
                    </a:ext>
                  </a:extLst>
                </a:gridCol>
              </a:tblGrid>
              <a:tr h="281505">
                <a:tc gridSpan="5">
                  <a:txBody>
                    <a:bodyPr/>
                    <a:lstStyle/>
                    <a:p>
                      <a:pPr algn="ctr" rtl="0" fontAlgn="b"/>
                      <a:r>
                        <a:rPr lang="en-US" sz="1600" b="0" dirty="0">
                          <a:solidFill>
                            <a:srgbClr val="000000"/>
                          </a:solidFill>
                          <a:effectLst/>
                          <a:latin typeface="Calibri" panose="020F0502020204030204" pitchFamily="34" charset="0"/>
                        </a:rPr>
                        <a:t>High Level Vision Canvas</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algn="ctr" rtl="0" fontAlgn="b"/>
                      <a:endParaRPr lang="en-US" sz="1600" b="0"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3530413845"/>
                  </a:ext>
                </a:extLst>
              </a:tr>
              <a:tr h="0">
                <a:tc gridSpan="2">
                  <a:txBody>
                    <a:bodyPr/>
                    <a:lstStyle/>
                    <a:p>
                      <a:pPr rtl="0" fontAlgn="b"/>
                      <a:r>
                        <a:rPr lang="en-US" sz="800" dirty="0">
                          <a:effectLst/>
                        </a:rPr>
                        <a:t>   </a:t>
                      </a:r>
                      <a:r>
                        <a:rPr lang="en-US" sz="1100" dirty="0">
                          <a:effectLst/>
                        </a:rPr>
                        <a:t>App/Game Name</a:t>
                      </a:r>
                      <a:endParaRPr lang="en-US" sz="8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endParaRPr lang="en-US"/>
                    </a:p>
                  </a:txBody>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1164445955"/>
                  </a:ext>
                </a:extLst>
              </a:tr>
              <a:tr h="409741">
                <a:tc>
                  <a:txBody>
                    <a:bodyPr/>
                    <a:lstStyle/>
                    <a:p>
                      <a:pPr algn="ctr" rtl="0" fontAlgn="b"/>
                      <a:r>
                        <a:rPr lang="en-US" sz="1400" b="0" i="1" dirty="0">
                          <a:solidFill>
                            <a:srgbClr val="000000"/>
                          </a:solidFill>
                          <a:effectLst/>
                          <a:latin typeface="Calibri" panose="020F0502020204030204" pitchFamily="34" charset="0"/>
                        </a:rPr>
                        <a:t>Inspirations</a:t>
                      </a:r>
                    </a:p>
                    <a:p>
                      <a:pPr algn="ctr" rtl="0" fontAlgn="b"/>
                      <a:r>
                        <a:rPr lang="en-US" sz="1100" b="0" i="1" dirty="0">
                          <a:solidFill>
                            <a:srgbClr val="000000"/>
                          </a:solidFill>
                          <a:effectLst/>
                          <a:latin typeface="Calibri" panose="020F0502020204030204" pitchFamily="34" charset="0"/>
                        </a:rPr>
                        <a:t>(note what it is inspiring)</a:t>
                      </a: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9BC2E6"/>
                    </a:solidFill>
                  </a:tcPr>
                </a:tc>
                <a:tc>
                  <a:txBody>
                    <a:bodyPr/>
                    <a:lstStyle/>
                    <a:p>
                      <a:pPr algn="ctr" rtl="0" fontAlgn="b"/>
                      <a:r>
                        <a:rPr lang="en-US" sz="1400" b="0" i="1" dirty="0">
                          <a:solidFill>
                            <a:srgbClr val="000000"/>
                          </a:solidFill>
                          <a:effectLst/>
                          <a:latin typeface="Calibri" panose="020F0502020204030204" pitchFamily="34" charset="0"/>
                        </a:rPr>
                        <a:t>Genre</a:t>
                      </a:r>
                    </a:p>
                    <a:p>
                      <a:pPr algn="ctr" rtl="0" fontAlgn="b"/>
                      <a:r>
                        <a:rPr lang="en-US" sz="1100" b="0" i="1" dirty="0">
                          <a:solidFill>
                            <a:srgbClr val="000000"/>
                          </a:solidFill>
                          <a:effectLst/>
                          <a:latin typeface="Calibri" panose="020F0502020204030204" pitchFamily="34" charset="0"/>
                        </a:rPr>
                        <a:t>(ex: RPG, Travel)</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algn="ctr" rtl="0" fontAlgn="b"/>
                      <a:r>
                        <a:rPr lang="en-US" sz="1400" b="0" i="1" dirty="0">
                          <a:solidFill>
                            <a:srgbClr val="000000"/>
                          </a:solidFill>
                          <a:effectLst/>
                          <a:latin typeface="Calibri" panose="020F0502020204030204" pitchFamily="34" charset="0"/>
                        </a:rPr>
                        <a:t>Core Pillars</a:t>
                      </a:r>
                    </a:p>
                    <a:p>
                      <a:pPr algn="ctr" rtl="0" fontAlgn="b"/>
                      <a:r>
                        <a:rPr lang="en-US" sz="1050" b="0" i="1" dirty="0">
                          <a:solidFill>
                            <a:srgbClr val="000000"/>
                          </a:solidFill>
                          <a:effectLst/>
                          <a:latin typeface="Arial" panose="020B0604020202020204" pitchFamily="34" charset="0"/>
                        </a:rPr>
                        <a:t>(in the form “User can...")</a:t>
                      </a:r>
                      <a:endParaRPr lang="en-US" sz="105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66FF"/>
                    </a:solidFill>
                  </a:tcPr>
                </a:tc>
                <a:tc>
                  <a:txBody>
                    <a:bodyPr/>
                    <a:lstStyle/>
                    <a:p>
                      <a:pPr algn="ctr" rtl="0" fontAlgn="b"/>
                      <a:r>
                        <a:rPr lang="en-US" sz="1400" b="0" i="1" dirty="0">
                          <a:solidFill>
                            <a:srgbClr val="000000"/>
                          </a:solidFill>
                          <a:effectLst/>
                          <a:latin typeface="Calibri" panose="020F0502020204030204" pitchFamily="34" charset="0"/>
                        </a:rPr>
                        <a:t>Core Systems</a:t>
                      </a:r>
                    </a:p>
                    <a:p>
                      <a:pPr algn="ctr" rtl="0" fontAlgn="b"/>
                      <a:r>
                        <a:rPr lang="en-US" sz="1050" b="0" i="1" dirty="0">
                          <a:solidFill>
                            <a:srgbClr val="000000"/>
                          </a:solidFill>
                          <a:effectLst/>
                          <a:latin typeface="Calibri" panose="020F0502020204030204" pitchFamily="34" charset="0"/>
                        </a:rPr>
                        <a:t> (ex: Save/Load, Combat)</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B084"/>
                    </a:solidFill>
                  </a:tcPr>
                </a:tc>
                <a:tc>
                  <a:txBody>
                    <a:bodyPr/>
                    <a:lstStyle/>
                    <a:p>
                      <a:pPr algn="ctr" rtl="0" fontAlgn="b"/>
                      <a:r>
                        <a:rPr lang="en-US" sz="1400" b="0" i="1" dirty="0">
                          <a:solidFill>
                            <a:srgbClr val="000000"/>
                          </a:solidFill>
                          <a:effectLst/>
                          <a:latin typeface="Calibri" panose="020F0502020204030204" pitchFamily="34" charset="0"/>
                        </a:rPr>
                        <a:t>User Experience</a:t>
                      </a:r>
                    </a:p>
                    <a:p>
                      <a:pPr algn="ctr" rtl="0" fontAlgn="b"/>
                      <a:r>
                        <a:rPr lang="en-US" sz="1000" b="0" i="1" dirty="0">
                          <a:solidFill>
                            <a:srgbClr val="000000"/>
                          </a:solidFill>
                          <a:effectLst/>
                          <a:latin typeface="Arial" panose="020B0604020202020204" pitchFamily="34" charset="0"/>
                        </a:rPr>
                        <a:t> (the emotion elicited)</a:t>
                      </a:r>
                      <a:endParaRPr lang="en-US" sz="110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55658998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034959411"/>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73084067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654733947"/>
                  </a:ext>
                </a:extLst>
              </a:tr>
              <a:tr h="164572">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25250246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54829075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39712864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541908877"/>
                  </a:ext>
                </a:extLst>
              </a:tr>
              <a:tr h="360566">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200" b="0" i="1" dirty="0">
                          <a:solidFill>
                            <a:srgbClr val="000000"/>
                          </a:solidFill>
                          <a:effectLst/>
                          <a:latin typeface="Calibri" panose="020F0502020204030204" pitchFamily="34" charset="0"/>
                        </a:rPr>
                        <a:t>IP/World</a:t>
                      </a:r>
                    </a:p>
                    <a:p>
                      <a:pPr algn="ctr" rtl="0" fontAlgn="b"/>
                      <a:r>
                        <a:rPr lang="en-US" sz="1050" b="0" i="1" dirty="0">
                          <a:solidFill>
                            <a:srgbClr val="000000"/>
                          </a:solidFill>
                          <a:effectLst/>
                          <a:latin typeface="Calibri" panose="020F0502020204030204" pitchFamily="34" charset="0"/>
                        </a:rPr>
                        <a:t>(ex: Sci-fi, Beach)</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38908504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5416683"/>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648929539"/>
                  </a:ext>
                </a:extLst>
              </a:tr>
              <a:tr h="431847">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200" b="0" i="1" dirty="0">
                          <a:solidFill>
                            <a:srgbClr val="000000"/>
                          </a:solidFill>
                          <a:effectLst/>
                          <a:latin typeface="Calibri" panose="020F0502020204030204" pitchFamily="34" charset="0"/>
                        </a:rPr>
                        <a:t>User Types</a:t>
                      </a:r>
                    </a:p>
                    <a:p>
                      <a:pPr algn="ctr" rtl="0" fontAlgn="b"/>
                      <a:r>
                        <a:rPr lang="en-US" sz="1050" b="0" i="1" dirty="0">
                          <a:solidFill>
                            <a:srgbClr val="000000"/>
                          </a:solidFill>
                          <a:effectLst/>
                          <a:latin typeface="Calibri" panose="020F0502020204030204" pitchFamily="34" charset="0"/>
                        </a:rPr>
                        <a:t>(rank by priority)</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1987173444"/>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2310543"/>
                  </a:ext>
                </a:extLst>
              </a:tr>
              <a:tr h="164572">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5026816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17848313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846399134"/>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84939974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267705100"/>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28224510"/>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48157763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94981123"/>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18311923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7268513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09098731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3104708319"/>
                  </a:ext>
                </a:extLst>
              </a:tr>
            </a:tbl>
          </a:graphicData>
        </a:graphic>
      </p:graphicFrame>
      <p:grpSp>
        <p:nvGrpSpPr>
          <p:cNvPr id="10" name="Group 9">
            <a:extLst>
              <a:ext uri="{FF2B5EF4-FFF2-40B4-BE49-F238E27FC236}">
                <a16:creationId xmlns:a16="http://schemas.microsoft.com/office/drawing/2014/main" id="{38FFC3D0-FCCB-4E75-A72F-D59D10CA9109}"/>
              </a:ext>
            </a:extLst>
          </p:cNvPr>
          <p:cNvGrpSpPr/>
          <p:nvPr/>
        </p:nvGrpSpPr>
        <p:grpSpPr>
          <a:xfrm>
            <a:off x="5000779" y="1663701"/>
            <a:ext cx="7122701" cy="4859892"/>
            <a:chOff x="5563312" y="2099582"/>
            <a:chExt cx="6458567" cy="3927339"/>
          </a:xfrm>
        </p:grpSpPr>
        <p:sp>
          <p:nvSpPr>
            <p:cNvPr id="2" name="Rectangle 1">
              <a:extLst>
                <a:ext uri="{FF2B5EF4-FFF2-40B4-BE49-F238E27FC236}">
                  <a16:creationId xmlns:a16="http://schemas.microsoft.com/office/drawing/2014/main" id="{D56A1A7F-0805-4BCA-8E60-010B82ADBE8D}"/>
                </a:ext>
              </a:extLst>
            </p:cNvPr>
            <p:cNvSpPr/>
            <p:nvPr/>
          </p:nvSpPr>
          <p:spPr>
            <a:xfrm>
              <a:off x="5563312" y="2099583"/>
              <a:ext cx="1319413" cy="3927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FE6B2A48-7940-4A14-BA2C-4AD19DE042DC}"/>
                </a:ext>
              </a:extLst>
            </p:cNvPr>
            <p:cNvSpPr/>
            <p:nvPr/>
          </p:nvSpPr>
          <p:spPr>
            <a:xfrm>
              <a:off x="7777092" y="2099582"/>
              <a:ext cx="4244787" cy="3927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TextBox 3"/>
          <p:cNvSpPr txBox="1"/>
          <p:nvPr/>
        </p:nvSpPr>
        <p:spPr>
          <a:xfrm>
            <a:off x="411893" y="276449"/>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Vision Canvas – Single Project/Level Version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17555" y="1104397"/>
            <a:ext cx="4983225" cy="47397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Determine the Descriptors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Define the Genre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1</a:t>
            </a:r>
            <a:r>
              <a:rPr kumimoji="0" lang="en-US" sz="1600" b="0" i="0" u="none" strike="noStrike" kern="1200" cap="none" spc="0" normalizeH="0" baseline="30000" noProof="0" dirty="0">
                <a:ln>
                  <a:noFill/>
                </a:ln>
                <a:solidFill>
                  <a:prstClr val="white"/>
                </a:solidFill>
                <a:effectLst/>
                <a:uLnTx/>
                <a:uFillTx/>
                <a:latin typeface="Calibri" panose="020F0502020204030204"/>
                <a:ea typeface="+mn-ea"/>
                <a:cs typeface="+mn-cs"/>
              </a:rPr>
              <a:t>st</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Person or 3</a:t>
            </a:r>
            <a:r>
              <a:rPr kumimoji="0" lang="en-US" sz="1600" b="0" i="0" u="none" strike="noStrike" kern="1200" cap="none" spc="0" normalizeH="0" baseline="30000" noProof="0" dirty="0">
                <a:ln>
                  <a:noFill/>
                </a:ln>
                <a:solidFill>
                  <a:prstClr val="white"/>
                </a:solidFill>
                <a:effectLst/>
                <a:uLnTx/>
                <a:uFillTx/>
                <a:latin typeface="Calibri" panose="020F0502020204030204"/>
                <a:ea typeface="+mn-ea"/>
                <a:cs typeface="+mn-cs"/>
              </a:rPr>
              <a:t>rd</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Travelogue, Shooter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Don’t include info about the world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Expectation is for standard Genre vernacular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Describe the World/Environment or IP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Information about the background of the world</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Post Apocalyptic, Sci Fi, Japan, Beach , etc.</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Licensed Intellectual Properties, etc.</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Concepts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Narrative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These define the physical world, supplying context, interactions and connections.  They describe how the user interacts (ex: camera view) and relates (especially for a existing IP).</a:t>
            </a:r>
          </a:p>
          <a:p>
            <a:pPr marL="1200150" marR="0" lvl="2"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607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D07C38F3-F408-4881-A568-CAAA3F0E216E}"/>
              </a:ext>
            </a:extLst>
          </p:cNvPr>
          <p:cNvGraphicFramePr>
            <a:graphicFrameLocks noGrp="1"/>
          </p:cNvGraphicFramePr>
          <p:nvPr/>
        </p:nvGraphicFramePr>
        <p:xfrm>
          <a:off x="2465609" y="-8164"/>
          <a:ext cx="7260772" cy="3174991"/>
        </p:xfrm>
        <a:graphic>
          <a:graphicData uri="http://schemas.openxmlformats.org/drawingml/2006/table">
            <a:tbl>
              <a:tblPr/>
              <a:tblGrid>
                <a:gridCol w="7260772">
                  <a:extLst>
                    <a:ext uri="{9D8B030D-6E8A-4147-A177-3AD203B41FA5}">
                      <a16:colId xmlns:a16="http://schemas.microsoft.com/office/drawing/2014/main" val="2987258829"/>
                    </a:ext>
                  </a:extLst>
                </a:gridCol>
              </a:tblGrid>
              <a:tr h="539921">
                <a:tc>
                  <a:txBody>
                    <a:bodyPr/>
                    <a:lstStyle/>
                    <a:p>
                      <a:pPr algn="ctr" fontAlgn="b"/>
                      <a:r>
                        <a:rPr lang="en-US" sz="2000" b="0" i="1" u="none" strike="noStrike" dirty="0">
                          <a:solidFill>
                            <a:srgbClr val="000000"/>
                          </a:solidFill>
                          <a:effectLst/>
                          <a:latin typeface="Arial" panose="020B0604020202020204" pitchFamily="34" charset="0"/>
                        </a:rPr>
                        <a:t>Genre                                                                                               (ex: 3rd Person)</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3497164049"/>
                  </a:ext>
                </a:extLst>
              </a:tr>
              <a:tr h="1494186">
                <a:tc>
                  <a:txBody>
                    <a:bodyPr/>
                    <a:lstStyle/>
                    <a:p>
                      <a:pPr algn="l" fontAlgn="b"/>
                      <a:r>
                        <a:rPr lang="en-US" sz="2000" b="1" i="0" u="none" strike="noStrike" dirty="0">
                          <a:solidFill>
                            <a:srgbClr val="000000"/>
                          </a:solidFill>
                          <a:effectLst/>
                          <a:latin typeface="Calibri" panose="020F0502020204030204" pitchFamily="34" charset="0"/>
                        </a:rPr>
                        <a:t>The Genre describes, informs, and constrains the usage and camera style and sets expectations for the team what the team will be building for the User.  These should be common genres</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7983486"/>
                  </a:ext>
                </a:extLst>
              </a:tr>
              <a:tr h="1068322">
                <a:tc>
                  <a:txBody>
                    <a:bodyPr/>
                    <a:lstStyle/>
                    <a:p>
                      <a:pPr algn="l" fontAlgn="b"/>
                      <a:r>
                        <a:rPr lang="en-US" sz="2000" b="0" i="0" u="none" strike="noStrike" dirty="0">
                          <a:solidFill>
                            <a:srgbClr val="FF0000"/>
                          </a:solidFill>
                          <a:effectLst/>
                          <a:latin typeface="Calibri" panose="020F0502020204030204" pitchFamily="34" charset="0"/>
                        </a:rPr>
                        <a:t>Don't put world descriptors here (Zombies are not a Genre, they are an element of the world, the genre would be Survival)</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415931"/>
                  </a:ext>
                </a:extLst>
              </a:tr>
            </a:tbl>
          </a:graphicData>
        </a:graphic>
      </p:graphicFrame>
      <p:graphicFrame>
        <p:nvGraphicFramePr>
          <p:cNvPr id="6" name="Table 5">
            <a:extLst>
              <a:ext uri="{FF2B5EF4-FFF2-40B4-BE49-F238E27FC236}">
                <a16:creationId xmlns:a16="http://schemas.microsoft.com/office/drawing/2014/main" id="{7BEA304C-9D86-45D1-AF9E-9BA4E711E14F}"/>
              </a:ext>
            </a:extLst>
          </p:cNvPr>
          <p:cNvGraphicFramePr>
            <a:graphicFrameLocks noGrp="1"/>
          </p:cNvGraphicFramePr>
          <p:nvPr/>
        </p:nvGraphicFramePr>
        <p:xfrm>
          <a:off x="2465610" y="3174991"/>
          <a:ext cx="7260771" cy="3595124"/>
        </p:xfrm>
        <a:graphic>
          <a:graphicData uri="http://schemas.openxmlformats.org/drawingml/2006/table">
            <a:tbl>
              <a:tblPr/>
              <a:tblGrid>
                <a:gridCol w="7260771">
                  <a:extLst>
                    <a:ext uri="{9D8B030D-6E8A-4147-A177-3AD203B41FA5}">
                      <a16:colId xmlns:a16="http://schemas.microsoft.com/office/drawing/2014/main" val="171223883"/>
                    </a:ext>
                  </a:extLst>
                </a:gridCol>
              </a:tblGrid>
              <a:tr h="382290">
                <a:tc>
                  <a:txBody>
                    <a:bodyPr/>
                    <a:lstStyle/>
                    <a:p>
                      <a:pPr algn="ctr" fontAlgn="b"/>
                      <a:r>
                        <a:rPr lang="en-US" sz="2000" b="0" i="1" u="none" strike="noStrike" dirty="0">
                          <a:solidFill>
                            <a:srgbClr val="000000"/>
                          </a:solidFill>
                          <a:effectLst/>
                          <a:latin typeface="Arial" panose="020B0604020202020204" pitchFamily="34" charset="0"/>
                        </a:rPr>
                        <a:t>IP/World                                              </a:t>
                      </a:r>
                    </a:p>
                    <a:p>
                      <a:pPr algn="ctr" fontAlgn="b"/>
                      <a:r>
                        <a:rPr lang="en-US" sz="2000" b="0" i="1" u="none" strike="noStrike" dirty="0">
                          <a:solidFill>
                            <a:srgbClr val="000000"/>
                          </a:solidFill>
                          <a:effectLst/>
                          <a:latin typeface="Arial" panose="020B0604020202020204" pitchFamily="34" charset="0"/>
                        </a:rPr>
                        <a:t>  (high level descriptions)</a:t>
                      </a:r>
                      <a:endParaRPr lang="en-US" sz="2400" b="0" i="0" u="none" strike="noStrike" dirty="0">
                        <a:solidFill>
                          <a:srgbClr val="000000"/>
                        </a:solidFill>
                        <a:effectLst/>
                        <a:latin typeface="Calibri" panose="020F0502020204030204" pitchFamily="34" charset="0"/>
                      </a:endParaRP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3318871570"/>
                  </a:ext>
                </a:extLst>
              </a:tr>
              <a:tr h="89763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1" i="0" u="none" strike="noStrike" dirty="0">
                          <a:solidFill>
                            <a:srgbClr val="000000"/>
                          </a:solidFill>
                          <a:effectLst/>
                          <a:latin typeface="Calibri" panose="020F0502020204030204" pitchFamily="34" charset="0"/>
                        </a:rPr>
                        <a:t>The IP/World element is there to provide context for where the game/project is being placed.</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100" b="1" i="0" u="none" strike="noStrike" dirty="0">
                        <a:solidFill>
                          <a:srgbClr val="000000"/>
                        </a:solidFill>
                        <a:effectLst/>
                        <a:latin typeface="Calibri" panose="020F0502020204030204" pitchFamily="34" charset="0"/>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2000" b="1" i="0" u="none" strike="noStrike" dirty="0">
                          <a:solidFill>
                            <a:srgbClr val="000000"/>
                          </a:solidFill>
                          <a:effectLst/>
                          <a:latin typeface="Calibri" panose="020F0502020204030204" pitchFamily="34" charset="0"/>
                        </a:rPr>
                        <a:t> Elements about Narrative and environment belong here.</a:t>
                      </a:r>
                      <a:endParaRPr lang="en-US" sz="2000" b="0" i="0" u="none" strike="noStrike" dirty="0">
                        <a:solidFill>
                          <a:srgbClr val="000000"/>
                        </a:solidFill>
                        <a:effectLst/>
                        <a:latin typeface="Calibri" panose="020F0502020204030204" pitchFamily="34" charset="0"/>
                      </a:endParaRP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5582030"/>
                  </a:ext>
                </a:extLst>
              </a:tr>
              <a:tr h="74845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100" b="0" i="0" u="none" strike="noStrike" dirty="0">
                        <a:solidFill>
                          <a:srgbClr val="FF0000"/>
                        </a:solidFill>
                        <a:effectLst/>
                        <a:latin typeface="Calibri" panose="020F0502020204030204" pitchFamily="34" charset="0"/>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FF0000"/>
                          </a:solidFill>
                          <a:effectLst/>
                          <a:latin typeface="Calibri" panose="020F0502020204030204" pitchFamily="34" charset="0"/>
                        </a:rPr>
                        <a:t>This is more important that most designers realize.  Adding enough detail to describe the context of what you are building in just a few lines of text is key. </a:t>
                      </a:r>
                      <a:endParaRPr lang="en-US" sz="2000" b="0" i="0" u="none" strike="noStrike" dirty="0">
                        <a:solidFill>
                          <a:srgbClr val="000000"/>
                        </a:solidFill>
                        <a:effectLst/>
                        <a:latin typeface="Calibri" panose="020F0502020204030204" pitchFamily="34" charset="0"/>
                      </a:endParaRP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6125068"/>
                  </a:ext>
                </a:extLst>
              </a:tr>
              <a:tr h="81279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FF0000"/>
                          </a:solidFill>
                          <a:effectLst/>
                          <a:latin typeface="Calibri" panose="020F0502020204030204" pitchFamily="34" charset="0"/>
                        </a:rPr>
                        <a:t>Timeframes matter (For example: Sci-fi tech. can vary greatly based on how far in the future we are talking about). </a:t>
                      </a:r>
                      <a:endParaRPr lang="en-US" sz="2000" b="0" i="0" u="none" strike="noStrike" dirty="0">
                        <a:solidFill>
                          <a:srgbClr val="000000"/>
                        </a:solidFill>
                        <a:effectLst/>
                        <a:latin typeface="Calibri" panose="020F0502020204030204" pitchFamily="34" charset="0"/>
                      </a:endParaRP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5111904"/>
                  </a:ext>
                </a:extLst>
              </a:tr>
            </a:tbl>
          </a:graphicData>
        </a:graphic>
      </p:graphicFrame>
    </p:spTree>
    <p:extLst>
      <p:ext uri="{BB962C8B-B14F-4D97-AF65-F5344CB8AC3E}">
        <p14:creationId xmlns:p14="http://schemas.microsoft.com/office/powerpoint/2010/main" val="3271950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05591A8-C213-4013-9018-26FE0FBF0D26}"/>
              </a:ext>
            </a:extLst>
          </p:cNvPr>
          <p:cNvGraphicFramePr>
            <a:graphicFrameLocks noGrp="1"/>
          </p:cNvGraphicFramePr>
          <p:nvPr/>
        </p:nvGraphicFramePr>
        <p:xfrm>
          <a:off x="5000780" y="1171562"/>
          <a:ext cx="7122698" cy="5284865"/>
        </p:xfrm>
        <a:graphic>
          <a:graphicData uri="http://schemas.openxmlformats.org/drawingml/2006/table">
            <a:tbl>
              <a:tblPr/>
              <a:tblGrid>
                <a:gridCol w="1454905">
                  <a:extLst>
                    <a:ext uri="{9D8B030D-6E8A-4147-A177-3AD203B41FA5}">
                      <a16:colId xmlns:a16="http://schemas.microsoft.com/office/drawing/2014/main" val="863257311"/>
                    </a:ext>
                  </a:extLst>
                </a:gridCol>
                <a:gridCol w="974727">
                  <a:extLst>
                    <a:ext uri="{9D8B030D-6E8A-4147-A177-3AD203B41FA5}">
                      <a16:colId xmlns:a16="http://schemas.microsoft.com/office/drawing/2014/main" val="2552829264"/>
                    </a:ext>
                  </a:extLst>
                </a:gridCol>
                <a:gridCol w="1630306">
                  <a:extLst>
                    <a:ext uri="{9D8B030D-6E8A-4147-A177-3AD203B41FA5}">
                      <a16:colId xmlns:a16="http://schemas.microsoft.com/office/drawing/2014/main" val="3637504218"/>
                    </a:ext>
                  </a:extLst>
                </a:gridCol>
                <a:gridCol w="1472025">
                  <a:extLst>
                    <a:ext uri="{9D8B030D-6E8A-4147-A177-3AD203B41FA5}">
                      <a16:colId xmlns:a16="http://schemas.microsoft.com/office/drawing/2014/main" val="396917266"/>
                    </a:ext>
                  </a:extLst>
                </a:gridCol>
                <a:gridCol w="1590735">
                  <a:extLst>
                    <a:ext uri="{9D8B030D-6E8A-4147-A177-3AD203B41FA5}">
                      <a16:colId xmlns:a16="http://schemas.microsoft.com/office/drawing/2014/main" val="533619470"/>
                    </a:ext>
                  </a:extLst>
                </a:gridCol>
              </a:tblGrid>
              <a:tr h="281505">
                <a:tc gridSpan="5">
                  <a:txBody>
                    <a:bodyPr/>
                    <a:lstStyle/>
                    <a:p>
                      <a:pPr algn="ctr" rtl="0" fontAlgn="b"/>
                      <a:r>
                        <a:rPr lang="en-US" sz="1600" b="0" dirty="0">
                          <a:solidFill>
                            <a:srgbClr val="000000"/>
                          </a:solidFill>
                          <a:effectLst/>
                          <a:latin typeface="Calibri" panose="020F0502020204030204" pitchFamily="34" charset="0"/>
                        </a:rPr>
                        <a:t>High Level Vision Canvas</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algn="ctr" rtl="0" fontAlgn="b"/>
                      <a:endParaRPr lang="en-US" sz="1600" b="0"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3530413845"/>
                  </a:ext>
                </a:extLst>
              </a:tr>
              <a:tr h="0">
                <a:tc gridSpan="2">
                  <a:txBody>
                    <a:bodyPr/>
                    <a:lstStyle/>
                    <a:p>
                      <a:pPr rtl="0" fontAlgn="b"/>
                      <a:r>
                        <a:rPr lang="en-US" sz="800" dirty="0">
                          <a:effectLst/>
                        </a:rPr>
                        <a:t>   </a:t>
                      </a:r>
                      <a:r>
                        <a:rPr lang="en-US" sz="1100" dirty="0">
                          <a:effectLst/>
                        </a:rPr>
                        <a:t>App/Game Name</a:t>
                      </a:r>
                      <a:endParaRPr lang="en-US" sz="8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endParaRPr lang="en-US"/>
                    </a:p>
                  </a:txBody>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1164445955"/>
                  </a:ext>
                </a:extLst>
              </a:tr>
              <a:tr h="409741">
                <a:tc>
                  <a:txBody>
                    <a:bodyPr/>
                    <a:lstStyle/>
                    <a:p>
                      <a:pPr algn="ctr" rtl="0" fontAlgn="b"/>
                      <a:r>
                        <a:rPr lang="en-US" sz="1400" b="0" i="1" dirty="0">
                          <a:solidFill>
                            <a:srgbClr val="000000"/>
                          </a:solidFill>
                          <a:effectLst/>
                          <a:latin typeface="Calibri" panose="020F0502020204030204" pitchFamily="34" charset="0"/>
                        </a:rPr>
                        <a:t>Inspirations</a:t>
                      </a:r>
                    </a:p>
                    <a:p>
                      <a:pPr algn="ctr" rtl="0" fontAlgn="b"/>
                      <a:r>
                        <a:rPr lang="en-US" sz="1100" b="0" i="1" dirty="0">
                          <a:solidFill>
                            <a:srgbClr val="000000"/>
                          </a:solidFill>
                          <a:effectLst/>
                          <a:latin typeface="Calibri" panose="020F0502020204030204" pitchFamily="34" charset="0"/>
                        </a:rPr>
                        <a:t>(note what it is inspiring)</a:t>
                      </a: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9BC2E6"/>
                    </a:solidFill>
                  </a:tcPr>
                </a:tc>
                <a:tc>
                  <a:txBody>
                    <a:bodyPr/>
                    <a:lstStyle/>
                    <a:p>
                      <a:pPr algn="ctr" rtl="0" fontAlgn="b"/>
                      <a:r>
                        <a:rPr lang="en-US" sz="1400" b="0" i="1" dirty="0">
                          <a:solidFill>
                            <a:srgbClr val="000000"/>
                          </a:solidFill>
                          <a:effectLst/>
                          <a:latin typeface="Calibri" panose="020F0502020204030204" pitchFamily="34" charset="0"/>
                        </a:rPr>
                        <a:t>Genre</a:t>
                      </a:r>
                    </a:p>
                    <a:p>
                      <a:pPr algn="ctr" rtl="0" fontAlgn="b"/>
                      <a:r>
                        <a:rPr lang="en-US" sz="1100" b="0" i="1" dirty="0">
                          <a:solidFill>
                            <a:srgbClr val="000000"/>
                          </a:solidFill>
                          <a:effectLst/>
                          <a:latin typeface="Calibri" panose="020F0502020204030204" pitchFamily="34" charset="0"/>
                        </a:rPr>
                        <a:t>(ex: RPG, Travel)</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algn="ctr" rtl="0" fontAlgn="b"/>
                      <a:r>
                        <a:rPr lang="en-US" sz="1400" b="0" i="1" dirty="0">
                          <a:solidFill>
                            <a:srgbClr val="000000"/>
                          </a:solidFill>
                          <a:effectLst/>
                          <a:latin typeface="Calibri" panose="020F0502020204030204" pitchFamily="34" charset="0"/>
                        </a:rPr>
                        <a:t>Core Pillars</a:t>
                      </a:r>
                    </a:p>
                    <a:p>
                      <a:pPr algn="ctr" rtl="0" fontAlgn="b"/>
                      <a:r>
                        <a:rPr lang="en-US" sz="1050" b="0" i="1" dirty="0">
                          <a:solidFill>
                            <a:srgbClr val="000000"/>
                          </a:solidFill>
                          <a:effectLst/>
                          <a:latin typeface="Arial" panose="020B0604020202020204" pitchFamily="34" charset="0"/>
                        </a:rPr>
                        <a:t>(in the form “User can...")</a:t>
                      </a:r>
                      <a:endParaRPr lang="en-US" sz="105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66FF"/>
                    </a:solidFill>
                  </a:tcPr>
                </a:tc>
                <a:tc>
                  <a:txBody>
                    <a:bodyPr/>
                    <a:lstStyle/>
                    <a:p>
                      <a:pPr algn="ctr" rtl="0" fontAlgn="b"/>
                      <a:r>
                        <a:rPr lang="en-US" sz="1400" b="0" i="1" dirty="0">
                          <a:solidFill>
                            <a:srgbClr val="000000"/>
                          </a:solidFill>
                          <a:effectLst/>
                          <a:latin typeface="Calibri" panose="020F0502020204030204" pitchFamily="34" charset="0"/>
                        </a:rPr>
                        <a:t>Core Systems</a:t>
                      </a:r>
                    </a:p>
                    <a:p>
                      <a:pPr algn="ctr" rtl="0" fontAlgn="b"/>
                      <a:r>
                        <a:rPr lang="en-US" sz="1050" b="0" i="1" dirty="0">
                          <a:solidFill>
                            <a:srgbClr val="000000"/>
                          </a:solidFill>
                          <a:effectLst/>
                          <a:latin typeface="Calibri" panose="020F0502020204030204" pitchFamily="34" charset="0"/>
                        </a:rPr>
                        <a:t> (ex: Save/Load, Combat)</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B084"/>
                    </a:solidFill>
                  </a:tcPr>
                </a:tc>
                <a:tc>
                  <a:txBody>
                    <a:bodyPr/>
                    <a:lstStyle/>
                    <a:p>
                      <a:pPr algn="ctr" rtl="0" fontAlgn="b"/>
                      <a:r>
                        <a:rPr lang="en-US" sz="1400" b="0" i="1" dirty="0">
                          <a:solidFill>
                            <a:srgbClr val="000000"/>
                          </a:solidFill>
                          <a:effectLst/>
                          <a:latin typeface="Calibri" panose="020F0502020204030204" pitchFamily="34" charset="0"/>
                        </a:rPr>
                        <a:t>User Experience</a:t>
                      </a:r>
                    </a:p>
                    <a:p>
                      <a:pPr algn="ctr" rtl="0" fontAlgn="b"/>
                      <a:r>
                        <a:rPr lang="en-US" sz="1000" b="0" i="1" dirty="0">
                          <a:solidFill>
                            <a:srgbClr val="000000"/>
                          </a:solidFill>
                          <a:effectLst/>
                          <a:latin typeface="Arial" panose="020B0604020202020204" pitchFamily="34" charset="0"/>
                        </a:rPr>
                        <a:t> (the emotion elicited)</a:t>
                      </a:r>
                      <a:endParaRPr lang="en-US" sz="110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55658998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034959411"/>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73084067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654733947"/>
                  </a:ext>
                </a:extLst>
              </a:tr>
              <a:tr h="164572">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25250246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54829075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39712864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541908877"/>
                  </a:ext>
                </a:extLst>
              </a:tr>
              <a:tr h="360566">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200" b="0" i="1" dirty="0">
                          <a:solidFill>
                            <a:srgbClr val="000000"/>
                          </a:solidFill>
                          <a:effectLst/>
                          <a:latin typeface="Calibri" panose="020F0502020204030204" pitchFamily="34" charset="0"/>
                        </a:rPr>
                        <a:t>IP/World</a:t>
                      </a:r>
                    </a:p>
                    <a:p>
                      <a:pPr algn="ctr" rtl="0" fontAlgn="b"/>
                      <a:r>
                        <a:rPr lang="en-US" sz="1050" b="0" i="1" dirty="0">
                          <a:solidFill>
                            <a:srgbClr val="000000"/>
                          </a:solidFill>
                          <a:effectLst/>
                          <a:latin typeface="Calibri" panose="020F0502020204030204" pitchFamily="34" charset="0"/>
                        </a:rPr>
                        <a:t>(ex: Sci-fi, Beach)</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38908504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5416683"/>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648929539"/>
                  </a:ext>
                </a:extLst>
              </a:tr>
              <a:tr h="431847">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200" b="0" i="1" dirty="0">
                          <a:solidFill>
                            <a:srgbClr val="000000"/>
                          </a:solidFill>
                          <a:effectLst/>
                          <a:latin typeface="Calibri" panose="020F0502020204030204" pitchFamily="34" charset="0"/>
                        </a:rPr>
                        <a:t>User Types</a:t>
                      </a:r>
                    </a:p>
                    <a:p>
                      <a:pPr algn="ctr" rtl="0" fontAlgn="b"/>
                      <a:r>
                        <a:rPr lang="en-US" sz="1050" b="0" i="1" dirty="0">
                          <a:solidFill>
                            <a:srgbClr val="000000"/>
                          </a:solidFill>
                          <a:effectLst/>
                          <a:latin typeface="Calibri" panose="020F0502020204030204" pitchFamily="34" charset="0"/>
                        </a:rPr>
                        <a:t>(rank by priority)</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1987173444"/>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2310543"/>
                  </a:ext>
                </a:extLst>
              </a:tr>
              <a:tr h="164572">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5026816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17848313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846399134"/>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84939974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267705100"/>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28224510"/>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48157763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94981123"/>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18311923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7268513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09098731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3104708319"/>
                  </a:ext>
                </a:extLst>
              </a:tr>
            </a:tbl>
          </a:graphicData>
        </a:graphic>
      </p:graphicFrame>
      <p:sp>
        <p:nvSpPr>
          <p:cNvPr id="11" name="Rectangle 10">
            <a:extLst>
              <a:ext uri="{FF2B5EF4-FFF2-40B4-BE49-F238E27FC236}">
                <a16:creationId xmlns:a16="http://schemas.microsoft.com/office/drawing/2014/main" id="{265EF8F5-0FF9-42A3-BF8E-5889CFCA2347}"/>
              </a:ext>
            </a:extLst>
          </p:cNvPr>
          <p:cNvSpPr/>
          <p:nvPr/>
        </p:nvSpPr>
        <p:spPr>
          <a:xfrm>
            <a:off x="6451600" y="1638300"/>
            <a:ext cx="5671878" cy="481812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411893" y="276449"/>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Vision Canvas – Single Project/Level Version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28875" y="1102578"/>
            <a:ext cx="4971905" cy="43396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Descriptors, continued: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Write down all your inspirations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Get specific</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UI</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Game play features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Tone  (Tone Targets)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Style (Graphic look)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Lighting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This helps define the emotional elements the user will be experiencing.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1632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9984093-060F-400E-A76A-5F66B6690137}"/>
              </a:ext>
            </a:extLst>
          </p:cNvPr>
          <p:cNvGraphicFramePr>
            <a:graphicFrameLocks noGrp="1"/>
          </p:cNvGraphicFramePr>
          <p:nvPr/>
        </p:nvGraphicFramePr>
        <p:xfrm>
          <a:off x="2471057" y="0"/>
          <a:ext cx="7249886" cy="5725745"/>
        </p:xfrm>
        <a:graphic>
          <a:graphicData uri="http://schemas.openxmlformats.org/drawingml/2006/table">
            <a:tbl>
              <a:tblPr/>
              <a:tblGrid>
                <a:gridCol w="7249886">
                  <a:extLst>
                    <a:ext uri="{9D8B030D-6E8A-4147-A177-3AD203B41FA5}">
                      <a16:colId xmlns:a16="http://schemas.microsoft.com/office/drawing/2014/main" val="3932059126"/>
                    </a:ext>
                  </a:extLst>
                </a:gridCol>
              </a:tblGrid>
              <a:tr h="830883">
                <a:tc>
                  <a:txBody>
                    <a:bodyPr/>
                    <a:lstStyle/>
                    <a:p>
                      <a:pPr algn="ctr" fontAlgn="b"/>
                      <a:r>
                        <a:rPr lang="en-US" sz="2400" b="0" i="1" u="none" strike="noStrike" dirty="0">
                          <a:solidFill>
                            <a:srgbClr val="000000"/>
                          </a:solidFill>
                          <a:effectLst/>
                          <a:latin typeface="Arial" panose="020B0604020202020204" pitchFamily="34" charset="0"/>
                        </a:rPr>
                        <a:t>Inspirations                                                             (note what is it inspiring)</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3002227777"/>
                  </a:ext>
                </a:extLst>
              </a:tr>
              <a:tr h="2697419">
                <a:tc>
                  <a:txBody>
                    <a:bodyPr/>
                    <a:lstStyle/>
                    <a:p>
                      <a:pPr algn="l" fontAlgn="b"/>
                      <a:r>
                        <a:rPr lang="en-US" sz="2400" b="1" i="0" u="none" strike="noStrike" dirty="0">
                          <a:solidFill>
                            <a:srgbClr val="000000"/>
                          </a:solidFill>
                          <a:effectLst/>
                          <a:latin typeface="Calibri" panose="020F0502020204030204" pitchFamily="34" charset="0"/>
                        </a:rPr>
                        <a:t>Inspirations inform about what the usage/gameplay, tone (humor or atmosphere), UI, Audio, and art style are like by providing similar examples.    </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8887782"/>
                  </a:ext>
                </a:extLst>
              </a:tr>
              <a:tr h="1928616">
                <a:tc>
                  <a:txBody>
                    <a:bodyPr/>
                    <a:lstStyle/>
                    <a:p>
                      <a:pPr algn="l" fontAlgn="b"/>
                      <a:endParaRPr lang="en-US" sz="2400" b="0" i="0" u="none" strike="noStrike" dirty="0">
                        <a:solidFill>
                          <a:srgbClr val="FF0000"/>
                        </a:solidFill>
                        <a:effectLst/>
                        <a:latin typeface="Calibri" panose="020F0502020204030204" pitchFamily="34" charset="0"/>
                      </a:endParaRPr>
                    </a:p>
                    <a:p>
                      <a:pPr algn="l" fontAlgn="b"/>
                      <a:r>
                        <a:rPr lang="en-US" sz="2400" b="0" i="0" u="none" strike="noStrike" dirty="0">
                          <a:solidFill>
                            <a:srgbClr val="FF0000"/>
                          </a:solidFill>
                          <a:effectLst/>
                          <a:latin typeface="Calibri" panose="020F0502020204030204" pitchFamily="34" charset="0"/>
                        </a:rPr>
                        <a:t>Inspirations are key, they show others what surrounds your idea and makes it special.  </a:t>
                      </a:r>
                    </a:p>
                    <a:p>
                      <a:pPr algn="l" fontAlgn="b"/>
                      <a:endParaRPr lang="en-US" sz="2400" b="0" i="0" u="none" strike="noStrike" dirty="0">
                        <a:solidFill>
                          <a:srgbClr val="FF0000"/>
                        </a:solidFill>
                        <a:effectLst/>
                        <a:latin typeface="Calibri" panose="020F0502020204030204" pitchFamily="34" charset="0"/>
                      </a:endParaRPr>
                    </a:p>
                    <a:p>
                      <a:pPr algn="l" fontAlgn="b"/>
                      <a:r>
                        <a:rPr lang="en-US" sz="2400" b="0" i="0" u="none" strike="noStrike" dirty="0">
                          <a:solidFill>
                            <a:srgbClr val="FF0000"/>
                          </a:solidFill>
                          <a:effectLst/>
                          <a:latin typeface="Calibri" panose="020F0502020204030204" pitchFamily="34" charset="0"/>
                        </a:rPr>
                        <a:t>Remember to note what part of the game each element inspires.</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957165"/>
                  </a:ext>
                </a:extLst>
              </a:tr>
            </a:tbl>
          </a:graphicData>
        </a:graphic>
      </p:graphicFrame>
    </p:spTree>
    <p:extLst>
      <p:ext uri="{BB962C8B-B14F-4D97-AF65-F5344CB8AC3E}">
        <p14:creationId xmlns:p14="http://schemas.microsoft.com/office/powerpoint/2010/main" val="1040388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8" y="1226916"/>
            <a:ext cx="11300936" cy="3988208"/>
          </a:xfrm>
          <a:prstGeom prst="rect">
            <a:avLst/>
          </a:prstGeom>
        </p:spPr>
        <p:txBody>
          <a:bodyPr wrap="square">
            <a:spAutoFit/>
          </a:bodyPr>
          <a:lstStyle/>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The ideal interaction set</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hlinkClick r:id="rId3"/>
              </a:rPr>
              <a:t>https://www.youtube.com/watch?v=FheQe8rflWQ&amp;t=43s</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rPr>
              <a:t>The goal: </a:t>
            </a:r>
          </a:p>
          <a:p>
            <a:pPr marL="1257300" marR="0" lvl="2"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rPr>
              <a:t>Natural &amp; intuitive, gesture driven interface</a:t>
            </a:r>
          </a:p>
          <a:p>
            <a:pPr marL="1257300" marR="0" lvl="2"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rPr>
              <a:t>Current state of interactions</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https://www.youtube.com/watch?v=65u3W7wjXs0</a:t>
            </a:r>
            <a:endParaRPr kumimoji="0" lang="en-US" sz="2000" b="0"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rPr>
              <a:t>The reality:</a:t>
            </a:r>
          </a:p>
          <a:p>
            <a:pPr marL="1257300" marR="0" lvl="2"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rPr>
              <a:t>Limited input devices, limited range of motion, limited FOV, 2D interfaces in 3D</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59EB19FD-BD9B-4EA2-B33B-99D8A554DEDC}"/>
              </a:ext>
            </a:extLst>
          </p:cNvPr>
          <p:cNvSpPr>
            <a:spLocks noGrp="1"/>
          </p:cNvSpPr>
          <p:nvPr>
            <p:ph type="title"/>
          </p:nvPr>
        </p:nvSpPr>
        <p:spPr>
          <a:xfrm>
            <a:off x="411480" y="274320"/>
            <a:ext cx="10515600" cy="758952"/>
          </a:xfrm>
        </p:spPr>
        <p:txBody>
          <a:bodyPr anchor="b" anchorCtr="0">
            <a:normAutofit/>
          </a:bodyPr>
          <a:lstStyle/>
          <a:p>
            <a:r>
              <a:rPr lang="en-US" sz="3200" dirty="0">
                <a:solidFill>
                  <a:schemeClr val="bg1"/>
                </a:solidFill>
                <a:latin typeface="+mn-lt"/>
              </a:rPr>
              <a:t>User Interactions</a:t>
            </a:r>
          </a:p>
        </p:txBody>
      </p:sp>
    </p:spTree>
    <p:extLst>
      <p:ext uri="{BB962C8B-B14F-4D97-AF65-F5344CB8AC3E}">
        <p14:creationId xmlns:p14="http://schemas.microsoft.com/office/powerpoint/2010/main" val="1429620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74D09B94-04CC-4F61-9300-0962A55EA4CE}"/>
              </a:ext>
            </a:extLst>
          </p:cNvPr>
          <p:cNvGraphicFramePr>
            <a:graphicFrameLocks noGrp="1"/>
          </p:cNvGraphicFramePr>
          <p:nvPr/>
        </p:nvGraphicFramePr>
        <p:xfrm>
          <a:off x="5000780" y="1171562"/>
          <a:ext cx="7122698" cy="5284865"/>
        </p:xfrm>
        <a:graphic>
          <a:graphicData uri="http://schemas.openxmlformats.org/drawingml/2006/table">
            <a:tbl>
              <a:tblPr/>
              <a:tblGrid>
                <a:gridCol w="1454905">
                  <a:extLst>
                    <a:ext uri="{9D8B030D-6E8A-4147-A177-3AD203B41FA5}">
                      <a16:colId xmlns:a16="http://schemas.microsoft.com/office/drawing/2014/main" val="863257311"/>
                    </a:ext>
                  </a:extLst>
                </a:gridCol>
                <a:gridCol w="974727">
                  <a:extLst>
                    <a:ext uri="{9D8B030D-6E8A-4147-A177-3AD203B41FA5}">
                      <a16:colId xmlns:a16="http://schemas.microsoft.com/office/drawing/2014/main" val="2552829264"/>
                    </a:ext>
                  </a:extLst>
                </a:gridCol>
                <a:gridCol w="1630306">
                  <a:extLst>
                    <a:ext uri="{9D8B030D-6E8A-4147-A177-3AD203B41FA5}">
                      <a16:colId xmlns:a16="http://schemas.microsoft.com/office/drawing/2014/main" val="3637504218"/>
                    </a:ext>
                  </a:extLst>
                </a:gridCol>
                <a:gridCol w="1472025">
                  <a:extLst>
                    <a:ext uri="{9D8B030D-6E8A-4147-A177-3AD203B41FA5}">
                      <a16:colId xmlns:a16="http://schemas.microsoft.com/office/drawing/2014/main" val="396917266"/>
                    </a:ext>
                  </a:extLst>
                </a:gridCol>
                <a:gridCol w="1590735">
                  <a:extLst>
                    <a:ext uri="{9D8B030D-6E8A-4147-A177-3AD203B41FA5}">
                      <a16:colId xmlns:a16="http://schemas.microsoft.com/office/drawing/2014/main" val="533619470"/>
                    </a:ext>
                  </a:extLst>
                </a:gridCol>
              </a:tblGrid>
              <a:tr h="281505">
                <a:tc gridSpan="5">
                  <a:txBody>
                    <a:bodyPr/>
                    <a:lstStyle/>
                    <a:p>
                      <a:pPr algn="ctr" rtl="0" fontAlgn="b"/>
                      <a:r>
                        <a:rPr lang="en-US" sz="1600" b="0" dirty="0">
                          <a:solidFill>
                            <a:srgbClr val="000000"/>
                          </a:solidFill>
                          <a:effectLst/>
                          <a:latin typeface="Calibri" panose="020F0502020204030204" pitchFamily="34" charset="0"/>
                        </a:rPr>
                        <a:t>High Level Vision Canvas</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algn="ctr" rtl="0" fontAlgn="b"/>
                      <a:endParaRPr lang="en-US" sz="1600" b="0"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3530413845"/>
                  </a:ext>
                </a:extLst>
              </a:tr>
              <a:tr h="0">
                <a:tc gridSpan="2">
                  <a:txBody>
                    <a:bodyPr/>
                    <a:lstStyle/>
                    <a:p>
                      <a:pPr rtl="0" fontAlgn="b"/>
                      <a:r>
                        <a:rPr lang="en-US" sz="800" dirty="0">
                          <a:effectLst/>
                        </a:rPr>
                        <a:t>   </a:t>
                      </a:r>
                      <a:r>
                        <a:rPr lang="en-US" sz="1100" dirty="0">
                          <a:effectLst/>
                        </a:rPr>
                        <a:t>App/Game Name</a:t>
                      </a:r>
                      <a:endParaRPr lang="en-US" sz="8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endParaRPr lang="en-US"/>
                    </a:p>
                  </a:txBody>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1164445955"/>
                  </a:ext>
                </a:extLst>
              </a:tr>
              <a:tr h="409741">
                <a:tc>
                  <a:txBody>
                    <a:bodyPr/>
                    <a:lstStyle/>
                    <a:p>
                      <a:pPr algn="ctr" rtl="0" fontAlgn="b"/>
                      <a:r>
                        <a:rPr lang="en-US" sz="1400" b="0" i="1" dirty="0">
                          <a:solidFill>
                            <a:srgbClr val="000000"/>
                          </a:solidFill>
                          <a:effectLst/>
                          <a:latin typeface="Calibri" panose="020F0502020204030204" pitchFamily="34" charset="0"/>
                        </a:rPr>
                        <a:t>Inspirations</a:t>
                      </a:r>
                    </a:p>
                    <a:p>
                      <a:pPr algn="ctr" rtl="0" fontAlgn="b"/>
                      <a:r>
                        <a:rPr lang="en-US" sz="1100" b="0" i="1" dirty="0">
                          <a:solidFill>
                            <a:srgbClr val="000000"/>
                          </a:solidFill>
                          <a:effectLst/>
                          <a:latin typeface="Calibri" panose="020F0502020204030204" pitchFamily="34" charset="0"/>
                        </a:rPr>
                        <a:t>(note what it is inspiring)</a:t>
                      </a: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9BC2E6"/>
                    </a:solidFill>
                  </a:tcPr>
                </a:tc>
                <a:tc>
                  <a:txBody>
                    <a:bodyPr/>
                    <a:lstStyle/>
                    <a:p>
                      <a:pPr algn="ctr" rtl="0" fontAlgn="b"/>
                      <a:r>
                        <a:rPr lang="en-US" sz="1400" b="0" i="1" dirty="0">
                          <a:solidFill>
                            <a:srgbClr val="000000"/>
                          </a:solidFill>
                          <a:effectLst/>
                          <a:latin typeface="Calibri" panose="020F0502020204030204" pitchFamily="34" charset="0"/>
                        </a:rPr>
                        <a:t>Genre</a:t>
                      </a:r>
                    </a:p>
                    <a:p>
                      <a:pPr algn="ctr" rtl="0" fontAlgn="b"/>
                      <a:r>
                        <a:rPr lang="en-US" sz="1100" b="0" i="1" dirty="0">
                          <a:solidFill>
                            <a:srgbClr val="000000"/>
                          </a:solidFill>
                          <a:effectLst/>
                          <a:latin typeface="Calibri" panose="020F0502020204030204" pitchFamily="34" charset="0"/>
                        </a:rPr>
                        <a:t>(ex: RPG, Travel)</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algn="ctr" rtl="0" fontAlgn="b"/>
                      <a:r>
                        <a:rPr lang="en-US" sz="1400" b="0" i="1" dirty="0">
                          <a:solidFill>
                            <a:srgbClr val="000000"/>
                          </a:solidFill>
                          <a:effectLst/>
                          <a:latin typeface="Calibri" panose="020F0502020204030204" pitchFamily="34" charset="0"/>
                        </a:rPr>
                        <a:t>Core Pillars</a:t>
                      </a:r>
                    </a:p>
                    <a:p>
                      <a:pPr algn="ctr" rtl="0" fontAlgn="b"/>
                      <a:r>
                        <a:rPr lang="en-US" sz="1050" b="0" i="1" dirty="0">
                          <a:solidFill>
                            <a:srgbClr val="000000"/>
                          </a:solidFill>
                          <a:effectLst/>
                          <a:latin typeface="Arial" panose="020B0604020202020204" pitchFamily="34" charset="0"/>
                        </a:rPr>
                        <a:t>(in the form “User can...")</a:t>
                      </a:r>
                      <a:endParaRPr lang="en-US" sz="105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66FF"/>
                    </a:solidFill>
                  </a:tcPr>
                </a:tc>
                <a:tc>
                  <a:txBody>
                    <a:bodyPr/>
                    <a:lstStyle/>
                    <a:p>
                      <a:pPr algn="ctr" rtl="0" fontAlgn="b"/>
                      <a:r>
                        <a:rPr lang="en-US" sz="1400" b="0" i="1" dirty="0">
                          <a:solidFill>
                            <a:srgbClr val="000000"/>
                          </a:solidFill>
                          <a:effectLst/>
                          <a:latin typeface="Calibri" panose="020F0502020204030204" pitchFamily="34" charset="0"/>
                        </a:rPr>
                        <a:t>Core Systems</a:t>
                      </a:r>
                    </a:p>
                    <a:p>
                      <a:pPr algn="ctr" rtl="0" fontAlgn="b"/>
                      <a:r>
                        <a:rPr lang="en-US" sz="1050" b="0" i="1" dirty="0">
                          <a:solidFill>
                            <a:srgbClr val="000000"/>
                          </a:solidFill>
                          <a:effectLst/>
                          <a:latin typeface="Calibri" panose="020F0502020204030204" pitchFamily="34" charset="0"/>
                        </a:rPr>
                        <a:t> (ex: Save/Load, Combat)</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B084"/>
                    </a:solidFill>
                  </a:tcPr>
                </a:tc>
                <a:tc>
                  <a:txBody>
                    <a:bodyPr/>
                    <a:lstStyle/>
                    <a:p>
                      <a:pPr algn="ctr" rtl="0" fontAlgn="b"/>
                      <a:r>
                        <a:rPr lang="en-US" sz="1400" b="0" i="1" dirty="0">
                          <a:solidFill>
                            <a:srgbClr val="000000"/>
                          </a:solidFill>
                          <a:effectLst/>
                          <a:latin typeface="Calibri" panose="020F0502020204030204" pitchFamily="34" charset="0"/>
                        </a:rPr>
                        <a:t>User Experience</a:t>
                      </a:r>
                    </a:p>
                    <a:p>
                      <a:pPr algn="ctr" rtl="0" fontAlgn="b"/>
                      <a:r>
                        <a:rPr lang="en-US" sz="1000" b="0" i="1" dirty="0">
                          <a:solidFill>
                            <a:srgbClr val="000000"/>
                          </a:solidFill>
                          <a:effectLst/>
                          <a:latin typeface="Arial" panose="020B0604020202020204" pitchFamily="34" charset="0"/>
                        </a:rPr>
                        <a:t> (the emotion elicited)</a:t>
                      </a:r>
                      <a:endParaRPr lang="en-US" sz="110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55658998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034959411"/>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73084067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654733947"/>
                  </a:ext>
                </a:extLst>
              </a:tr>
              <a:tr h="164572">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25250246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54829075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39712864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541908877"/>
                  </a:ext>
                </a:extLst>
              </a:tr>
              <a:tr h="360566">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200" b="0" i="1" dirty="0">
                          <a:solidFill>
                            <a:srgbClr val="000000"/>
                          </a:solidFill>
                          <a:effectLst/>
                          <a:latin typeface="Calibri" panose="020F0502020204030204" pitchFamily="34" charset="0"/>
                        </a:rPr>
                        <a:t>IP/World</a:t>
                      </a:r>
                    </a:p>
                    <a:p>
                      <a:pPr algn="ctr" rtl="0" fontAlgn="b"/>
                      <a:r>
                        <a:rPr lang="en-US" sz="1050" b="0" i="1" dirty="0">
                          <a:solidFill>
                            <a:srgbClr val="000000"/>
                          </a:solidFill>
                          <a:effectLst/>
                          <a:latin typeface="Calibri" panose="020F0502020204030204" pitchFamily="34" charset="0"/>
                        </a:rPr>
                        <a:t>(ex: Sci-fi, Beach)</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38908504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5416683"/>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648929539"/>
                  </a:ext>
                </a:extLst>
              </a:tr>
              <a:tr h="431847">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200" b="0" i="1" dirty="0">
                          <a:solidFill>
                            <a:srgbClr val="000000"/>
                          </a:solidFill>
                          <a:effectLst/>
                          <a:latin typeface="Calibri" panose="020F0502020204030204" pitchFamily="34" charset="0"/>
                        </a:rPr>
                        <a:t>User Types</a:t>
                      </a:r>
                    </a:p>
                    <a:p>
                      <a:pPr algn="ctr" rtl="0" fontAlgn="b"/>
                      <a:r>
                        <a:rPr lang="en-US" sz="1050" b="0" i="1" dirty="0">
                          <a:solidFill>
                            <a:srgbClr val="000000"/>
                          </a:solidFill>
                          <a:effectLst/>
                          <a:latin typeface="Calibri" panose="020F0502020204030204" pitchFamily="34" charset="0"/>
                        </a:rPr>
                        <a:t>(rank by priority)</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1987173444"/>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2310543"/>
                  </a:ext>
                </a:extLst>
              </a:tr>
              <a:tr h="164572">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5026816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17848313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846399134"/>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84939974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267705100"/>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28224510"/>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48157763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94981123"/>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18311923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7268513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09098731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3104708319"/>
                  </a:ext>
                </a:extLst>
              </a:tr>
            </a:tbl>
          </a:graphicData>
        </a:graphic>
      </p:graphicFrame>
      <p:sp>
        <p:nvSpPr>
          <p:cNvPr id="12" name="Rectangle 11">
            <a:extLst>
              <a:ext uri="{FF2B5EF4-FFF2-40B4-BE49-F238E27FC236}">
                <a16:creationId xmlns:a16="http://schemas.microsoft.com/office/drawing/2014/main" id="{ED9FE439-9845-41F1-8522-D9D7950AEBD9}"/>
              </a:ext>
            </a:extLst>
          </p:cNvPr>
          <p:cNvSpPr/>
          <p:nvPr/>
        </p:nvSpPr>
        <p:spPr>
          <a:xfrm>
            <a:off x="5000779" y="1638300"/>
            <a:ext cx="5545891" cy="481812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411893" y="276449"/>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Vision Canvas – Single Project/Level Version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0" y="1114983"/>
            <a:ext cx="5497156" cy="39241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Target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User Experience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emotional experience the user is having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Should relate to core pillars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Player Types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Self defined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Should be descriptive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Should represent the key player/purchasers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 descending order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Don’t go too broad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Make up your own descriptors</a:t>
            </a:r>
          </a:p>
        </p:txBody>
      </p:sp>
    </p:spTree>
    <p:extLst>
      <p:ext uri="{BB962C8B-B14F-4D97-AF65-F5344CB8AC3E}">
        <p14:creationId xmlns:p14="http://schemas.microsoft.com/office/powerpoint/2010/main" val="3854182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AEB93E8-AF9F-45DD-B6E4-C2CE55358997}"/>
              </a:ext>
            </a:extLst>
          </p:cNvPr>
          <p:cNvGraphicFramePr>
            <a:graphicFrameLocks noGrp="1"/>
          </p:cNvGraphicFramePr>
          <p:nvPr/>
        </p:nvGraphicFramePr>
        <p:xfrm>
          <a:off x="2471056" y="0"/>
          <a:ext cx="7249887" cy="6371468"/>
        </p:xfrm>
        <a:graphic>
          <a:graphicData uri="http://schemas.openxmlformats.org/drawingml/2006/table">
            <a:tbl>
              <a:tblPr/>
              <a:tblGrid>
                <a:gridCol w="7249887">
                  <a:extLst>
                    <a:ext uri="{9D8B030D-6E8A-4147-A177-3AD203B41FA5}">
                      <a16:colId xmlns:a16="http://schemas.microsoft.com/office/drawing/2014/main" val="2079300750"/>
                    </a:ext>
                  </a:extLst>
                </a:gridCol>
              </a:tblGrid>
              <a:tr h="360128">
                <a:tc>
                  <a:txBody>
                    <a:bodyPr/>
                    <a:lstStyle/>
                    <a:p>
                      <a:pPr algn="ctr" fontAlgn="b"/>
                      <a:r>
                        <a:rPr lang="en-US" sz="1800" b="0" i="1" u="none" strike="noStrike" dirty="0">
                          <a:solidFill>
                            <a:srgbClr val="000000"/>
                          </a:solidFill>
                          <a:effectLst/>
                          <a:latin typeface="Arial" panose="020B0604020202020204" pitchFamily="34" charset="0"/>
                        </a:rPr>
                        <a:t>User Experience                                                                                                           (the emotion elicited)</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869791812"/>
                  </a:ext>
                </a:extLst>
              </a:tr>
              <a:tr h="1149190">
                <a:tc>
                  <a:txBody>
                    <a:bodyPr/>
                    <a:lstStyle/>
                    <a:p>
                      <a:pPr algn="l" fontAlgn="b"/>
                      <a:r>
                        <a:rPr lang="en-US" sz="1600" b="1" i="0" u="none" strike="noStrike" dirty="0">
                          <a:solidFill>
                            <a:srgbClr val="000000"/>
                          </a:solidFill>
                          <a:effectLst/>
                          <a:latin typeface="Calibri" panose="020F0502020204030204" pitchFamily="34" charset="0"/>
                        </a:rPr>
                        <a:t>The User experiences should be the foundation for your core mechanics (Core Pillars and Core Systems).  They should be the emotional experiences you are trying to evoke from the user.</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1171156"/>
                  </a:ext>
                </a:extLst>
              </a:tr>
              <a:tr h="821655">
                <a:tc>
                  <a:txBody>
                    <a:bodyPr/>
                    <a:lstStyle/>
                    <a:p>
                      <a:pPr algn="l" fontAlgn="b"/>
                      <a:r>
                        <a:rPr lang="en-US" sz="1600" b="0" i="0" u="none" strike="noStrike" dirty="0">
                          <a:solidFill>
                            <a:srgbClr val="FF0000"/>
                          </a:solidFill>
                          <a:effectLst/>
                          <a:latin typeface="Calibri" panose="020F0502020204030204" pitchFamily="34" charset="0"/>
                        </a:rPr>
                        <a:t>If you want to build something that has an impression on users, then you need to develop this element properly, with real consideration for experiences you have had as well as emotions you want to drive.</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0454577"/>
                  </a:ext>
                </a:extLst>
              </a:tr>
              <a:tr h="747215">
                <a:tc>
                  <a:txBody>
                    <a:bodyPr/>
                    <a:lstStyle/>
                    <a:p>
                      <a:pPr algn="l" fontAlgn="b"/>
                      <a:r>
                        <a:rPr lang="en-US" sz="1600" b="0" i="0" u="none" strike="noStrike" dirty="0">
                          <a:solidFill>
                            <a:srgbClr val="FF0000"/>
                          </a:solidFill>
                          <a:effectLst/>
                          <a:latin typeface="Calibri" panose="020F0502020204030204" pitchFamily="34" charset="0"/>
                        </a:rPr>
                        <a:t>If you don't have much to offer here you may need to consider adding depth to what you are building (if it’s a tour say, you might want to gamify it in some way).</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131519"/>
                  </a:ext>
                </a:extLst>
              </a:tr>
              <a:tr h="494119">
                <a:tc>
                  <a:txBody>
                    <a:bodyPr/>
                    <a:lstStyle/>
                    <a:p>
                      <a:pPr algn="ctr" fontAlgn="b"/>
                      <a:r>
                        <a:rPr lang="en-US" sz="2000" b="0" i="1" u="none" strike="noStrike" dirty="0">
                          <a:solidFill>
                            <a:srgbClr val="000000"/>
                          </a:solidFill>
                          <a:effectLst/>
                          <a:latin typeface="Calibri" panose="020F0502020204030204" pitchFamily="34" charset="0"/>
                        </a:rPr>
                        <a:t>User Types (prioritized)</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527428554"/>
                  </a:ext>
                </a:extLst>
              </a:tr>
              <a:tr h="985422">
                <a:tc>
                  <a:txBody>
                    <a:bodyPr/>
                    <a:lstStyle/>
                    <a:p>
                      <a:pPr algn="l" fontAlgn="b"/>
                      <a:r>
                        <a:rPr lang="en-US" sz="1600" b="1" i="0" u="none" strike="noStrike">
                          <a:solidFill>
                            <a:srgbClr val="000000"/>
                          </a:solidFill>
                          <a:effectLst/>
                          <a:latin typeface="Calibri" panose="020F0502020204030204" pitchFamily="34" charset="0"/>
                        </a:rPr>
                        <a:t>These are the types of users you think your project will attract. These should be prioritized by size of group (biggest first).  This list helps you make decisions when conflicts arise between supporting features and handling scope.</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0614546"/>
                  </a:ext>
                </a:extLst>
              </a:tr>
              <a:tr h="801773">
                <a:tc>
                  <a:txBody>
                    <a:bodyPr/>
                    <a:lstStyle/>
                    <a:p>
                      <a:pPr algn="l" fontAlgn="b"/>
                      <a:r>
                        <a:rPr lang="en-US" sz="1600" b="0" i="0" u="none" strike="noStrike" dirty="0">
                          <a:solidFill>
                            <a:srgbClr val="FF0000"/>
                          </a:solidFill>
                          <a:effectLst/>
                          <a:latin typeface="Calibri" panose="020F0502020204030204" pitchFamily="34" charset="0"/>
                        </a:rPr>
                        <a:t>We found that personalizing the Names for these groups helped describe them.  Knowing these groups well helps define your efforts.  </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4107177"/>
                  </a:ext>
                </a:extLst>
              </a:tr>
              <a:tr h="820571">
                <a:tc>
                  <a:txBody>
                    <a:bodyPr/>
                    <a:lstStyle/>
                    <a:p>
                      <a:pPr algn="l" fontAlgn="b"/>
                      <a:r>
                        <a:rPr lang="en-US" sz="1600" b="0" i="0" u="none" strike="noStrike" dirty="0">
                          <a:solidFill>
                            <a:srgbClr val="FF0000"/>
                          </a:solidFill>
                          <a:effectLst/>
                          <a:latin typeface="Calibri" panose="020F0502020204030204" pitchFamily="34" charset="0"/>
                        </a:rPr>
                        <a:t>You don’t have to be one of these types, but you need to find these types to try your app to make sure it is meeting their needs.</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4215985"/>
                  </a:ext>
                </a:extLst>
              </a:tr>
            </a:tbl>
          </a:graphicData>
        </a:graphic>
      </p:graphicFrame>
    </p:spTree>
    <p:extLst>
      <p:ext uri="{BB962C8B-B14F-4D97-AF65-F5344CB8AC3E}">
        <p14:creationId xmlns:p14="http://schemas.microsoft.com/office/powerpoint/2010/main" val="333816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7202D679-F3D0-45F4-AB4F-3A081710D536}"/>
              </a:ext>
            </a:extLst>
          </p:cNvPr>
          <p:cNvGraphicFramePr>
            <a:graphicFrameLocks noGrp="1"/>
          </p:cNvGraphicFramePr>
          <p:nvPr/>
        </p:nvGraphicFramePr>
        <p:xfrm>
          <a:off x="5000780" y="1171562"/>
          <a:ext cx="7122698" cy="5284865"/>
        </p:xfrm>
        <a:graphic>
          <a:graphicData uri="http://schemas.openxmlformats.org/drawingml/2006/table">
            <a:tbl>
              <a:tblPr/>
              <a:tblGrid>
                <a:gridCol w="1454905">
                  <a:extLst>
                    <a:ext uri="{9D8B030D-6E8A-4147-A177-3AD203B41FA5}">
                      <a16:colId xmlns:a16="http://schemas.microsoft.com/office/drawing/2014/main" val="863257311"/>
                    </a:ext>
                  </a:extLst>
                </a:gridCol>
                <a:gridCol w="974727">
                  <a:extLst>
                    <a:ext uri="{9D8B030D-6E8A-4147-A177-3AD203B41FA5}">
                      <a16:colId xmlns:a16="http://schemas.microsoft.com/office/drawing/2014/main" val="2552829264"/>
                    </a:ext>
                  </a:extLst>
                </a:gridCol>
                <a:gridCol w="1630306">
                  <a:extLst>
                    <a:ext uri="{9D8B030D-6E8A-4147-A177-3AD203B41FA5}">
                      <a16:colId xmlns:a16="http://schemas.microsoft.com/office/drawing/2014/main" val="3637504218"/>
                    </a:ext>
                  </a:extLst>
                </a:gridCol>
                <a:gridCol w="1472025">
                  <a:extLst>
                    <a:ext uri="{9D8B030D-6E8A-4147-A177-3AD203B41FA5}">
                      <a16:colId xmlns:a16="http://schemas.microsoft.com/office/drawing/2014/main" val="396917266"/>
                    </a:ext>
                  </a:extLst>
                </a:gridCol>
                <a:gridCol w="1590735">
                  <a:extLst>
                    <a:ext uri="{9D8B030D-6E8A-4147-A177-3AD203B41FA5}">
                      <a16:colId xmlns:a16="http://schemas.microsoft.com/office/drawing/2014/main" val="533619470"/>
                    </a:ext>
                  </a:extLst>
                </a:gridCol>
              </a:tblGrid>
              <a:tr h="281505">
                <a:tc gridSpan="5">
                  <a:txBody>
                    <a:bodyPr/>
                    <a:lstStyle/>
                    <a:p>
                      <a:pPr algn="ctr" rtl="0" fontAlgn="b"/>
                      <a:r>
                        <a:rPr lang="en-US" sz="1600" b="0" dirty="0">
                          <a:solidFill>
                            <a:srgbClr val="000000"/>
                          </a:solidFill>
                          <a:effectLst/>
                          <a:latin typeface="Calibri" panose="020F0502020204030204" pitchFamily="34" charset="0"/>
                        </a:rPr>
                        <a:t>High Level Vision Canvas</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algn="ctr" rtl="0" fontAlgn="b"/>
                      <a:endParaRPr lang="en-US" sz="1600" b="0"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3530413845"/>
                  </a:ext>
                </a:extLst>
              </a:tr>
              <a:tr h="0">
                <a:tc gridSpan="2">
                  <a:txBody>
                    <a:bodyPr/>
                    <a:lstStyle/>
                    <a:p>
                      <a:pPr rtl="0" fontAlgn="b"/>
                      <a:r>
                        <a:rPr lang="en-US" sz="800" dirty="0">
                          <a:effectLst/>
                        </a:rPr>
                        <a:t>   </a:t>
                      </a:r>
                      <a:r>
                        <a:rPr lang="en-US" sz="1100" dirty="0">
                          <a:effectLst/>
                        </a:rPr>
                        <a:t>App/Game Name</a:t>
                      </a:r>
                      <a:endParaRPr lang="en-US" sz="8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endParaRPr lang="en-US"/>
                    </a:p>
                  </a:txBody>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1164445955"/>
                  </a:ext>
                </a:extLst>
              </a:tr>
              <a:tr h="409741">
                <a:tc>
                  <a:txBody>
                    <a:bodyPr/>
                    <a:lstStyle/>
                    <a:p>
                      <a:pPr algn="ctr" rtl="0" fontAlgn="b"/>
                      <a:r>
                        <a:rPr lang="en-US" sz="1400" b="0" i="1" dirty="0">
                          <a:solidFill>
                            <a:srgbClr val="000000"/>
                          </a:solidFill>
                          <a:effectLst/>
                          <a:latin typeface="Calibri" panose="020F0502020204030204" pitchFamily="34" charset="0"/>
                        </a:rPr>
                        <a:t>Inspirations</a:t>
                      </a:r>
                    </a:p>
                    <a:p>
                      <a:pPr algn="ctr" rtl="0" fontAlgn="b"/>
                      <a:r>
                        <a:rPr lang="en-US" sz="1100" b="0" i="1" dirty="0">
                          <a:solidFill>
                            <a:srgbClr val="000000"/>
                          </a:solidFill>
                          <a:effectLst/>
                          <a:latin typeface="Calibri" panose="020F0502020204030204" pitchFamily="34" charset="0"/>
                        </a:rPr>
                        <a:t>(note what it is inspiring)</a:t>
                      </a: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9BC2E6"/>
                    </a:solidFill>
                  </a:tcPr>
                </a:tc>
                <a:tc>
                  <a:txBody>
                    <a:bodyPr/>
                    <a:lstStyle/>
                    <a:p>
                      <a:pPr algn="ctr" rtl="0" fontAlgn="b"/>
                      <a:r>
                        <a:rPr lang="en-US" sz="1400" b="0" i="1" dirty="0">
                          <a:solidFill>
                            <a:srgbClr val="000000"/>
                          </a:solidFill>
                          <a:effectLst/>
                          <a:latin typeface="Calibri" panose="020F0502020204030204" pitchFamily="34" charset="0"/>
                        </a:rPr>
                        <a:t>Genre</a:t>
                      </a:r>
                    </a:p>
                    <a:p>
                      <a:pPr algn="ctr" rtl="0" fontAlgn="b"/>
                      <a:r>
                        <a:rPr lang="en-US" sz="1100" b="0" i="1" dirty="0">
                          <a:solidFill>
                            <a:srgbClr val="000000"/>
                          </a:solidFill>
                          <a:effectLst/>
                          <a:latin typeface="Calibri" panose="020F0502020204030204" pitchFamily="34" charset="0"/>
                        </a:rPr>
                        <a:t>(ex: RPG, Travel)</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algn="ctr" rtl="0" fontAlgn="b"/>
                      <a:r>
                        <a:rPr lang="en-US" sz="1400" b="0" i="1" dirty="0">
                          <a:solidFill>
                            <a:srgbClr val="000000"/>
                          </a:solidFill>
                          <a:effectLst/>
                          <a:latin typeface="Calibri" panose="020F0502020204030204" pitchFamily="34" charset="0"/>
                        </a:rPr>
                        <a:t>Core Pillars</a:t>
                      </a:r>
                    </a:p>
                    <a:p>
                      <a:pPr algn="ctr" rtl="0" fontAlgn="b"/>
                      <a:r>
                        <a:rPr lang="en-US" sz="1050" b="0" i="1" dirty="0">
                          <a:solidFill>
                            <a:srgbClr val="000000"/>
                          </a:solidFill>
                          <a:effectLst/>
                          <a:latin typeface="Arial" panose="020B0604020202020204" pitchFamily="34" charset="0"/>
                        </a:rPr>
                        <a:t>(in the form “User can...")</a:t>
                      </a:r>
                      <a:endParaRPr lang="en-US" sz="105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66FF"/>
                    </a:solidFill>
                  </a:tcPr>
                </a:tc>
                <a:tc>
                  <a:txBody>
                    <a:bodyPr/>
                    <a:lstStyle/>
                    <a:p>
                      <a:pPr algn="ctr" rtl="0" fontAlgn="b"/>
                      <a:r>
                        <a:rPr lang="en-US" sz="1400" b="0" i="1" dirty="0">
                          <a:solidFill>
                            <a:srgbClr val="000000"/>
                          </a:solidFill>
                          <a:effectLst/>
                          <a:latin typeface="Calibri" panose="020F0502020204030204" pitchFamily="34" charset="0"/>
                        </a:rPr>
                        <a:t>Core Systems</a:t>
                      </a:r>
                    </a:p>
                    <a:p>
                      <a:pPr algn="ctr" rtl="0" fontAlgn="b"/>
                      <a:r>
                        <a:rPr lang="en-US" sz="1050" b="0" i="1" dirty="0">
                          <a:solidFill>
                            <a:srgbClr val="000000"/>
                          </a:solidFill>
                          <a:effectLst/>
                          <a:latin typeface="Calibri" panose="020F0502020204030204" pitchFamily="34" charset="0"/>
                        </a:rPr>
                        <a:t> (ex: Save/Load, Combat)</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B084"/>
                    </a:solidFill>
                  </a:tcPr>
                </a:tc>
                <a:tc>
                  <a:txBody>
                    <a:bodyPr/>
                    <a:lstStyle/>
                    <a:p>
                      <a:pPr algn="ctr" rtl="0" fontAlgn="b"/>
                      <a:r>
                        <a:rPr lang="en-US" sz="1400" b="0" i="1" dirty="0">
                          <a:solidFill>
                            <a:srgbClr val="000000"/>
                          </a:solidFill>
                          <a:effectLst/>
                          <a:latin typeface="Calibri" panose="020F0502020204030204" pitchFamily="34" charset="0"/>
                        </a:rPr>
                        <a:t>User Experience</a:t>
                      </a:r>
                    </a:p>
                    <a:p>
                      <a:pPr algn="ctr" rtl="0" fontAlgn="b"/>
                      <a:r>
                        <a:rPr lang="en-US" sz="1000" b="0" i="1" dirty="0">
                          <a:solidFill>
                            <a:srgbClr val="000000"/>
                          </a:solidFill>
                          <a:effectLst/>
                          <a:latin typeface="Arial" panose="020B0604020202020204" pitchFamily="34" charset="0"/>
                        </a:rPr>
                        <a:t> (the emotion elicited)</a:t>
                      </a:r>
                      <a:endParaRPr lang="en-US" sz="110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55658998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034959411"/>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73084067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654733947"/>
                  </a:ext>
                </a:extLst>
              </a:tr>
              <a:tr h="164572">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25250246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54829075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39712864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541908877"/>
                  </a:ext>
                </a:extLst>
              </a:tr>
              <a:tr h="360566">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200" b="0" i="1" dirty="0">
                          <a:solidFill>
                            <a:srgbClr val="000000"/>
                          </a:solidFill>
                          <a:effectLst/>
                          <a:latin typeface="Calibri" panose="020F0502020204030204" pitchFamily="34" charset="0"/>
                        </a:rPr>
                        <a:t>IP/World</a:t>
                      </a:r>
                    </a:p>
                    <a:p>
                      <a:pPr algn="ctr" rtl="0" fontAlgn="b"/>
                      <a:r>
                        <a:rPr lang="en-US" sz="1050" b="0" i="1" dirty="0">
                          <a:solidFill>
                            <a:srgbClr val="000000"/>
                          </a:solidFill>
                          <a:effectLst/>
                          <a:latin typeface="Calibri" panose="020F0502020204030204" pitchFamily="34" charset="0"/>
                        </a:rPr>
                        <a:t>(ex: Sci-fi, Beach)</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38908504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5416683"/>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648929539"/>
                  </a:ext>
                </a:extLst>
              </a:tr>
              <a:tr h="431847">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200" b="0" i="1" dirty="0">
                          <a:solidFill>
                            <a:srgbClr val="000000"/>
                          </a:solidFill>
                          <a:effectLst/>
                          <a:latin typeface="Calibri" panose="020F0502020204030204" pitchFamily="34" charset="0"/>
                        </a:rPr>
                        <a:t>User Types</a:t>
                      </a:r>
                    </a:p>
                    <a:p>
                      <a:pPr algn="ctr" rtl="0" fontAlgn="b"/>
                      <a:r>
                        <a:rPr lang="en-US" sz="1050" b="0" i="1" dirty="0">
                          <a:solidFill>
                            <a:srgbClr val="000000"/>
                          </a:solidFill>
                          <a:effectLst/>
                          <a:latin typeface="Calibri" panose="020F0502020204030204" pitchFamily="34" charset="0"/>
                        </a:rPr>
                        <a:t>(rank by priority)</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1987173444"/>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2310543"/>
                  </a:ext>
                </a:extLst>
              </a:tr>
              <a:tr h="164572">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5026816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17848313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846399134"/>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84939974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267705100"/>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28224510"/>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48157763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94981123"/>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18311923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7268513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09098731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3104708319"/>
                  </a:ext>
                </a:extLst>
              </a:tr>
            </a:tbl>
          </a:graphicData>
        </a:graphic>
      </p:graphicFrame>
      <p:sp>
        <p:nvSpPr>
          <p:cNvPr id="2" name="Rectangle 1">
            <a:extLst>
              <a:ext uri="{FF2B5EF4-FFF2-40B4-BE49-F238E27FC236}">
                <a16:creationId xmlns:a16="http://schemas.microsoft.com/office/drawing/2014/main" id="{D713B733-FDC9-4F99-A513-6272E229D160}"/>
              </a:ext>
            </a:extLst>
          </p:cNvPr>
          <p:cNvSpPr/>
          <p:nvPr/>
        </p:nvSpPr>
        <p:spPr>
          <a:xfrm>
            <a:off x="10528916" y="1651000"/>
            <a:ext cx="1594561" cy="480542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D9FE439-9845-41F1-8522-D9D7950AEBD9}"/>
              </a:ext>
            </a:extLst>
          </p:cNvPr>
          <p:cNvSpPr/>
          <p:nvPr/>
        </p:nvSpPr>
        <p:spPr>
          <a:xfrm>
            <a:off x="5000781" y="1651000"/>
            <a:ext cx="2428720" cy="480542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411893" y="276449"/>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Vision Canvas – Single Project/Level Version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1" y="1114983"/>
            <a:ext cx="4838701" cy="34778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Foundational Elements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Core Pillars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Features that drive the User Experience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In the form: </a:t>
            </a: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“The User will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Core Gameplay Systems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Systems that support the core pillars and other key aspects of the app/game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Points to key low level systems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Examples: Traversal, UI, AI (if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815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E3A9E8E-E00B-4993-BA85-DED60CC52CBB}"/>
              </a:ext>
            </a:extLst>
          </p:cNvPr>
          <p:cNvGraphicFramePr>
            <a:graphicFrameLocks noGrp="1"/>
          </p:cNvGraphicFramePr>
          <p:nvPr/>
        </p:nvGraphicFramePr>
        <p:xfrm>
          <a:off x="2458811" y="0"/>
          <a:ext cx="7274378" cy="6402307"/>
        </p:xfrm>
        <a:graphic>
          <a:graphicData uri="http://schemas.openxmlformats.org/drawingml/2006/table">
            <a:tbl>
              <a:tblPr/>
              <a:tblGrid>
                <a:gridCol w="7274378">
                  <a:extLst>
                    <a:ext uri="{9D8B030D-6E8A-4147-A177-3AD203B41FA5}">
                      <a16:colId xmlns:a16="http://schemas.microsoft.com/office/drawing/2014/main" val="3879656298"/>
                    </a:ext>
                  </a:extLst>
                </a:gridCol>
              </a:tblGrid>
              <a:tr h="299401">
                <a:tc>
                  <a:txBody>
                    <a:bodyPr/>
                    <a:lstStyle/>
                    <a:p>
                      <a:pPr algn="l" fontAlgn="b"/>
                      <a:r>
                        <a:rPr lang="en-US" sz="1800" b="0" i="0" u="none" strike="noStrike" dirty="0">
                          <a:solidFill>
                            <a:srgbClr val="000000"/>
                          </a:solidFill>
                          <a:effectLst/>
                          <a:latin typeface="Calibri" panose="020F0502020204030204" pitchFamily="34" charset="0"/>
                        </a:rPr>
                        <a:t> </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579283032"/>
                  </a:ext>
                </a:extLst>
              </a:tr>
              <a:tr h="593740">
                <a:tc>
                  <a:txBody>
                    <a:bodyPr/>
                    <a:lstStyle/>
                    <a:p>
                      <a:pPr algn="ctr" fontAlgn="b"/>
                      <a:r>
                        <a:rPr lang="en-US" sz="2400" b="0" i="1" u="none" strike="noStrike" dirty="0">
                          <a:solidFill>
                            <a:srgbClr val="000000"/>
                          </a:solidFill>
                          <a:effectLst/>
                          <a:latin typeface="Arial" panose="020B0604020202020204" pitchFamily="34" charset="0"/>
                        </a:rPr>
                        <a:t>Core Pillars                                                                                                       (in the form "User can...")</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66FF"/>
                    </a:solidFill>
                  </a:tcPr>
                </a:tc>
                <a:extLst>
                  <a:ext uri="{0D108BD9-81ED-4DB2-BD59-A6C34878D82A}">
                    <a16:rowId xmlns:a16="http://schemas.microsoft.com/office/drawing/2014/main" val="1955811772"/>
                  </a:ext>
                </a:extLst>
              </a:tr>
              <a:tr h="1927546">
                <a:tc>
                  <a:txBody>
                    <a:bodyPr/>
                    <a:lstStyle/>
                    <a:p>
                      <a:pPr algn="l" fontAlgn="b"/>
                      <a:r>
                        <a:rPr lang="en-US" sz="2000" b="1" i="0" u="none" strike="noStrike" dirty="0">
                          <a:solidFill>
                            <a:srgbClr val="000000"/>
                          </a:solidFill>
                          <a:effectLst/>
                          <a:latin typeface="Calibri" panose="020F0502020204030204" pitchFamily="34" charset="0"/>
                        </a:rPr>
                        <a:t>The core pillars are the actions the user can perform that define the user actions (the core mechanics) that, if removed would change the user experience.</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2159412"/>
                  </a:ext>
                </a:extLst>
              </a:tr>
              <a:tr h="1378168">
                <a:tc>
                  <a:txBody>
                    <a:bodyPr/>
                    <a:lstStyle/>
                    <a:p>
                      <a:pPr algn="l" fontAlgn="b"/>
                      <a:r>
                        <a:rPr lang="en-US" sz="2000" b="0" i="0" u="none" strike="noStrike" dirty="0">
                          <a:solidFill>
                            <a:srgbClr val="FF0000"/>
                          </a:solidFill>
                          <a:effectLst/>
                          <a:latin typeface="Calibri" panose="020F0502020204030204" pitchFamily="34" charset="0"/>
                        </a:rPr>
                        <a:t>Make sure each core pillar reflects/supports a user experience. </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5798077"/>
                  </a:ext>
                </a:extLst>
              </a:tr>
              <a:tr h="1145506">
                <a:tc>
                  <a:txBody>
                    <a:bodyPr/>
                    <a:lstStyle/>
                    <a:p>
                      <a:pPr algn="l" fontAlgn="b"/>
                      <a:r>
                        <a:rPr lang="en-US" sz="2000" b="0" i="0" u="none" strike="noStrike" dirty="0">
                          <a:solidFill>
                            <a:srgbClr val="FF0000"/>
                          </a:solidFill>
                          <a:effectLst/>
                          <a:latin typeface="Calibri" panose="020F0502020204030204" pitchFamily="34" charset="0"/>
                        </a:rPr>
                        <a:t>Grouping like elements or sub elements is good for clarity (ex: pillars about ranged and melee combat would fit under a more general combat pillar)</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8024117"/>
                  </a:ext>
                </a:extLst>
              </a:tr>
              <a:tr h="88807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2000" b="0" i="0" u="none" strike="noStrike" dirty="0">
                        <a:solidFill>
                          <a:srgbClr val="FF0000"/>
                        </a:solidFill>
                        <a:effectLst/>
                        <a:latin typeface="Calibri" panose="020F0502020204030204" pitchFamily="34" charset="0"/>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FF0000"/>
                          </a:solidFill>
                          <a:effectLst/>
                          <a:latin typeface="Calibri" panose="020F0502020204030204" pitchFamily="34" charset="0"/>
                        </a:rPr>
                        <a:t>Don’t put emotions here, they belong in User Experiences.  They can be rewritten as core pillars.</a:t>
                      </a:r>
                      <a:r>
                        <a:rPr lang="en-US" sz="2000" b="0" i="0" u="none" strike="noStrike" dirty="0">
                          <a:solidFill>
                            <a:srgbClr val="000000"/>
                          </a:solidFill>
                          <a:effectLst/>
                          <a:latin typeface="Calibri" panose="020F0502020204030204" pitchFamily="34" charset="0"/>
                        </a:rPr>
                        <a:t> </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1267274"/>
                  </a:ext>
                </a:extLst>
              </a:tr>
            </a:tbl>
          </a:graphicData>
        </a:graphic>
      </p:graphicFrame>
    </p:spTree>
    <p:extLst>
      <p:ext uri="{BB962C8B-B14F-4D97-AF65-F5344CB8AC3E}">
        <p14:creationId xmlns:p14="http://schemas.microsoft.com/office/powerpoint/2010/main" val="1882092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96CFBC4-4BD6-4095-A74F-297D1A7DB53E}"/>
              </a:ext>
            </a:extLst>
          </p:cNvPr>
          <p:cNvGraphicFramePr>
            <a:graphicFrameLocks noGrp="1"/>
          </p:cNvGraphicFramePr>
          <p:nvPr/>
        </p:nvGraphicFramePr>
        <p:xfrm>
          <a:off x="2475139" y="0"/>
          <a:ext cx="7241721" cy="4677142"/>
        </p:xfrm>
        <a:graphic>
          <a:graphicData uri="http://schemas.openxmlformats.org/drawingml/2006/table">
            <a:tbl>
              <a:tblPr/>
              <a:tblGrid>
                <a:gridCol w="7241721">
                  <a:extLst>
                    <a:ext uri="{9D8B030D-6E8A-4147-A177-3AD203B41FA5}">
                      <a16:colId xmlns:a16="http://schemas.microsoft.com/office/drawing/2014/main" val="2040467735"/>
                    </a:ext>
                  </a:extLst>
                </a:gridCol>
              </a:tblGrid>
              <a:tr h="531290">
                <a:tc>
                  <a:txBody>
                    <a:bodyPr/>
                    <a:lstStyle/>
                    <a:p>
                      <a:pPr algn="ctr" fontAlgn="b"/>
                      <a:r>
                        <a:rPr lang="en-US" sz="2400" b="0" i="1" u="none" strike="noStrike" dirty="0">
                          <a:solidFill>
                            <a:srgbClr val="000000"/>
                          </a:solidFill>
                          <a:effectLst/>
                          <a:latin typeface="Calibri" panose="020F0502020204030204" pitchFamily="34" charset="0"/>
                        </a:rPr>
                        <a:t>Core Systems                                                                                                           (ex: Save/Load or Combat)</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1135241843"/>
                  </a:ext>
                </a:extLst>
              </a:tr>
              <a:tr h="1656216">
                <a:tc>
                  <a:txBody>
                    <a:bodyPr/>
                    <a:lstStyle/>
                    <a:p>
                      <a:pPr algn="l" fontAlgn="b"/>
                      <a:r>
                        <a:rPr lang="en-US" sz="2000" b="1" i="0" u="none" strike="noStrike" dirty="0">
                          <a:solidFill>
                            <a:srgbClr val="000000"/>
                          </a:solidFill>
                          <a:effectLst/>
                          <a:latin typeface="Calibri" panose="020F0502020204030204" pitchFamily="34" charset="0"/>
                        </a:rPr>
                        <a:t>Core Systems are the key programmatic features/systems that need to be created to build your project, they should directly relate to Core Pillars and should also contain those systems needed that are not core but necessary (for example Save/Load)</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4258389"/>
                  </a:ext>
                </a:extLst>
              </a:tr>
              <a:tr h="1184171">
                <a:tc>
                  <a:txBody>
                    <a:bodyPr/>
                    <a:lstStyle/>
                    <a:p>
                      <a:pPr algn="l" fontAlgn="b"/>
                      <a:r>
                        <a:rPr lang="en-US" sz="2000" b="0" i="0" u="none" strike="noStrike" dirty="0">
                          <a:solidFill>
                            <a:srgbClr val="FF0000"/>
                          </a:solidFill>
                          <a:effectLst/>
                          <a:latin typeface="Calibri" panose="020F0502020204030204" pitchFamily="34" charset="0"/>
                        </a:rPr>
                        <a:t>Don't forget those background elements that drive key game play mechanics (AI, Audio, UI, etc.)  These are key systems.</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3503335"/>
                  </a:ext>
                </a:extLst>
              </a:tr>
              <a:tr h="1102352">
                <a:tc>
                  <a:txBody>
                    <a:bodyPr/>
                    <a:lstStyle/>
                    <a:p>
                      <a:pPr algn="l" fontAlgn="b"/>
                      <a:endParaRPr lang="en-US" sz="1050" b="0" i="0" u="none" strike="noStrike" dirty="0">
                        <a:solidFill>
                          <a:srgbClr val="FF0000"/>
                        </a:solidFill>
                        <a:effectLst/>
                        <a:latin typeface="Calibri" panose="020F0502020204030204" pitchFamily="34" charset="0"/>
                      </a:endParaRPr>
                    </a:p>
                    <a:p>
                      <a:pPr algn="l" fontAlgn="b"/>
                      <a:r>
                        <a:rPr lang="en-US" sz="2000" b="0" i="0" u="none" strike="noStrike" dirty="0">
                          <a:solidFill>
                            <a:srgbClr val="FF0000"/>
                          </a:solidFill>
                          <a:effectLst/>
                          <a:latin typeface="Calibri" panose="020F0502020204030204" pitchFamily="34" charset="0"/>
                        </a:rPr>
                        <a:t>The details in this and core pillars drive the feature list.  Be thoughtful here, start with higher level elements and then add contributing background elements).</a:t>
                      </a:r>
                    </a:p>
                  </a:txBody>
                  <a:tcPr marL="2883" marR="2883" marT="2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2280513"/>
                  </a:ext>
                </a:extLst>
              </a:tr>
            </a:tbl>
          </a:graphicData>
        </a:graphic>
      </p:graphicFrame>
    </p:spTree>
    <p:extLst>
      <p:ext uri="{BB962C8B-B14F-4D97-AF65-F5344CB8AC3E}">
        <p14:creationId xmlns:p14="http://schemas.microsoft.com/office/powerpoint/2010/main" val="1225997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6" y="1259808"/>
            <a:ext cx="11514896" cy="2843984"/>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Common Interactions are: Object interactions, system commands &amp; navigation</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600" b="0" i="0" u="sng"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VR related terminology for input devices</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2400" b="0" i="0" u="sng"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Maps to </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6 DOF (Degrees of Freedom): 				Within Reach</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Pointing						Reach &amp; beyond</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Hand Control						Activation elements (buttons, swiping etc.)	</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Ambient Invocation: things like voice 			Indirect &amp; infrequent</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Subconscious	</a:t>
            </a: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(your location in space, direction, rotation, etc.)</a:t>
            </a: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Background </a:t>
            </a: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80" y="274320"/>
            <a:ext cx="10515600" cy="758952"/>
          </a:xfrm>
        </p:spPr>
        <p:txBody>
          <a:bodyPr anchor="b" anchorCtr="0">
            <a:normAutofit fontScale="90000"/>
          </a:bodyPr>
          <a:lstStyle/>
          <a:p>
            <a:r>
              <a:rPr lang="en-US" sz="3200" dirty="0">
                <a:solidFill>
                  <a:schemeClr val="bg1"/>
                </a:solidFill>
                <a:latin typeface="+mn-lt"/>
              </a:rPr>
              <a:t>User Interactions</a:t>
            </a:r>
            <a:br>
              <a:rPr lang="en-US" sz="3200" dirty="0">
                <a:solidFill>
                  <a:schemeClr val="bg1"/>
                </a:solidFill>
                <a:latin typeface="+mn-lt"/>
              </a:rPr>
            </a:br>
            <a:r>
              <a:rPr lang="en-US" sz="2200" i="1" dirty="0">
                <a:solidFill>
                  <a:prstClr val="white"/>
                </a:solidFill>
                <a:latin typeface="Calibri" panose="020F0502020204030204"/>
              </a:rPr>
              <a:t>Yasser Malaika (Valve)</a:t>
            </a:r>
            <a:endParaRPr lang="en-US" sz="3200" dirty="0">
              <a:solidFill>
                <a:schemeClr val="bg1"/>
              </a:solidFill>
              <a:latin typeface="+mn-lt"/>
            </a:endParaRPr>
          </a:p>
        </p:txBody>
      </p:sp>
      <p:sp>
        <p:nvSpPr>
          <p:cNvPr id="13" name="TextBox 12">
            <a:extLst>
              <a:ext uri="{FF2B5EF4-FFF2-40B4-BE49-F238E27FC236}">
                <a16:creationId xmlns:a16="http://schemas.microsoft.com/office/drawing/2014/main" id="{1E1626B3-2162-46C4-BF9D-F55350EFC9D5}"/>
              </a:ext>
            </a:extLst>
          </p:cNvPr>
          <p:cNvSpPr txBox="1"/>
          <p:nvPr/>
        </p:nvSpPr>
        <p:spPr>
          <a:xfrm>
            <a:off x="115746" y="4396180"/>
            <a:ext cx="10416300" cy="1864869"/>
          </a:xfrm>
          <a:prstGeom prst="rect">
            <a:avLst/>
          </a:prstGeom>
          <a:noFill/>
        </p:spPr>
        <p:txBody>
          <a:bodyPr wrap="square" rtlCol="0">
            <a:spAutoFit/>
          </a:bodyPr>
          <a:lstStyle/>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Affordance: aspect of an object that hints at function</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Abstract affordances are important in User Comfort </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In a person’s mind abstract affordances will lose out to concrete affordances</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The more real the look of an affordance the higher the user expectations</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If a gesture has meaning it can override the kinematic issues</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5444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839D819-D038-420E-B56B-63FBE829735F}"/>
              </a:ext>
            </a:extLst>
          </p:cNvPr>
          <p:cNvGrpSpPr/>
          <p:nvPr/>
        </p:nvGrpSpPr>
        <p:grpSpPr>
          <a:xfrm>
            <a:off x="7522590" y="3718871"/>
            <a:ext cx="3989640" cy="2594950"/>
            <a:chOff x="7522590" y="3718871"/>
            <a:chExt cx="3989640" cy="2594950"/>
          </a:xfrm>
        </p:grpSpPr>
        <p:pic>
          <p:nvPicPr>
            <p:cNvPr id="5" name="Picture 4" descr="A picture containing indoor, object&#10;&#10;Description automatically generated">
              <a:extLst>
                <a:ext uri="{FF2B5EF4-FFF2-40B4-BE49-F238E27FC236}">
                  <a16:creationId xmlns:a16="http://schemas.microsoft.com/office/drawing/2014/main" id="{336ED59C-528F-4608-BF1F-F5DFADB64574}"/>
                </a:ext>
              </a:extLst>
            </p:cNvPr>
            <p:cNvPicPr>
              <a:picLocks noChangeAspect="1"/>
            </p:cNvPicPr>
            <p:nvPr/>
          </p:nvPicPr>
          <p:blipFill rotWithShape="1">
            <a:blip r:embed="rId3">
              <a:extLst>
                <a:ext uri="{28A0092B-C50C-407E-A947-70E740481C1C}">
                  <a14:useLocalDpi xmlns:a14="http://schemas.microsoft.com/office/drawing/2010/main" val="0"/>
                </a:ext>
              </a:extLst>
            </a:blip>
            <a:srcRect l="5084" t="15406"/>
            <a:stretch/>
          </p:blipFill>
          <p:spPr>
            <a:xfrm>
              <a:off x="7522590" y="3718871"/>
              <a:ext cx="3989640" cy="2561457"/>
            </a:xfrm>
            <a:prstGeom prst="rect">
              <a:avLst/>
            </a:prstGeom>
          </p:spPr>
        </p:pic>
        <p:sp>
          <p:nvSpPr>
            <p:cNvPr id="6" name="TextBox 5">
              <a:extLst>
                <a:ext uri="{FF2B5EF4-FFF2-40B4-BE49-F238E27FC236}">
                  <a16:creationId xmlns:a16="http://schemas.microsoft.com/office/drawing/2014/main" id="{7262CF3A-4F0D-4056-B8FC-50781745638F}"/>
                </a:ext>
              </a:extLst>
            </p:cNvPr>
            <p:cNvSpPr txBox="1"/>
            <p:nvPr/>
          </p:nvSpPr>
          <p:spPr>
            <a:xfrm>
              <a:off x="7522590" y="6067600"/>
              <a:ext cx="83708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Leap motion</a:t>
              </a:r>
            </a:p>
          </p:txBody>
        </p:sp>
      </p:grpSp>
      <p:pic>
        <p:nvPicPr>
          <p:cNvPr id="4" name="Picture 3">
            <a:extLst>
              <a:ext uri="{FF2B5EF4-FFF2-40B4-BE49-F238E27FC236}">
                <a16:creationId xmlns:a16="http://schemas.microsoft.com/office/drawing/2014/main" id="{E1A42630-58ED-4E38-BE30-E29440112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2590" y="3718872"/>
            <a:ext cx="4553663" cy="2559159"/>
          </a:xfrm>
          <a:prstGeom prst="rect">
            <a:avLst/>
          </a:prstGeom>
        </p:spPr>
      </p:pic>
      <p:pic>
        <p:nvPicPr>
          <p:cNvPr id="10" name="Picture 9">
            <a:extLst>
              <a:ext uri="{FF2B5EF4-FFF2-40B4-BE49-F238E27FC236}">
                <a16:creationId xmlns:a16="http://schemas.microsoft.com/office/drawing/2014/main" id="{9FF5530A-CCD2-4B30-8849-909678164B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590" y="3716576"/>
            <a:ext cx="3265794" cy="2566710"/>
          </a:xfrm>
          <a:prstGeom prst="rect">
            <a:avLst/>
          </a:prstGeom>
        </p:spPr>
      </p:pic>
      <p:sp>
        <p:nvSpPr>
          <p:cNvPr id="3" name="Rectangle 2">
            <a:extLst>
              <a:ext uri="{FF2B5EF4-FFF2-40B4-BE49-F238E27FC236}">
                <a16:creationId xmlns:a16="http://schemas.microsoft.com/office/drawing/2014/main" id="{8FF97F57-A904-438D-AD8C-EED15153ADB2}"/>
              </a:ext>
            </a:extLst>
          </p:cNvPr>
          <p:cNvSpPr/>
          <p:nvPr/>
        </p:nvSpPr>
        <p:spPr>
          <a:xfrm>
            <a:off x="115748" y="1226916"/>
            <a:ext cx="11300936" cy="4976106"/>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Input devices are fairly consistent through the </a:t>
            </a:r>
            <a:r>
              <a:rPr kumimoji="0" lang="en-US" sz="28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Vive</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Rift/Quest and PSVR</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They offer 6 degrees of freedom and excellent 1 to 1 position tracking</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Give developers  advantages</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Able to target multiple platforms </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Set conventions that will develop into standards</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Allows the development cultural to borrow from each other quickly</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There are a multitude of other devices out there </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Hand tracking</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Haptic feedback via gloves, and other wearables</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Foot devices</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Voice command systems</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59EB19FD-BD9B-4EA2-B33B-99D8A554DEDC}"/>
              </a:ext>
            </a:extLst>
          </p:cNvPr>
          <p:cNvSpPr>
            <a:spLocks noGrp="1"/>
          </p:cNvSpPr>
          <p:nvPr>
            <p:ph type="title"/>
          </p:nvPr>
        </p:nvSpPr>
        <p:spPr>
          <a:xfrm>
            <a:off x="411480" y="274320"/>
            <a:ext cx="10515600" cy="758952"/>
          </a:xfrm>
        </p:spPr>
        <p:txBody>
          <a:bodyPr anchor="b" anchorCtr="0">
            <a:normAutofit fontScale="90000"/>
          </a:bodyPr>
          <a:lstStyle/>
          <a:p>
            <a:r>
              <a:rPr lang="en-US" sz="3200" dirty="0">
                <a:solidFill>
                  <a:schemeClr val="bg1"/>
                </a:solidFill>
                <a:latin typeface="+mn-lt"/>
              </a:rPr>
              <a:t>User Intent: Input and Feedback</a:t>
            </a:r>
            <a:br>
              <a:rPr lang="en-US" sz="3200" dirty="0">
                <a:solidFill>
                  <a:schemeClr val="bg1"/>
                </a:solidFill>
                <a:latin typeface="+mn-lt"/>
              </a:rPr>
            </a:br>
            <a:r>
              <a:rPr lang="en-US" sz="2200" i="1" dirty="0">
                <a:solidFill>
                  <a:prstClr val="white"/>
                </a:solidFill>
                <a:latin typeface="Calibri" panose="020F0502020204030204"/>
              </a:rPr>
              <a:t>Yasser Malaika (Valve)</a:t>
            </a:r>
            <a:endParaRPr lang="en-US" sz="3200" dirty="0">
              <a:solidFill>
                <a:schemeClr val="bg1"/>
              </a:solidFill>
              <a:latin typeface="+mn-lt"/>
            </a:endParaRPr>
          </a:p>
        </p:txBody>
      </p:sp>
      <p:sp>
        <p:nvSpPr>
          <p:cNvPr id="11" name="TextBox 10">
            <a:extLst>
              <a:ext uri="{FF2B5EF4-FFF2-40B4-BE49-F238E27FC236}">
                <a16:creationId xmlns:a16="http://schemas.microsoft.com/office/drawing/2014/main" id="{4765ACC9-B57B-4A1A-87FB-4BB9CCB4DCD1}"/>
              </a:ext>
            </a:extLst>
          </p:cNvPr>
          <p:cNvSpPr txBox="1"/>
          <p:nvPr/>
        </p:nvSpPr>
        <p:spPr>
          <a:xfrm>
            <a:off x="7522588" y="6306576"/>
            <a:ext cx="103425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3d rudder.com</a:t>
            </a:r>
          </a:p>
        </p:txBody>
      </p:sp>
    </p:spTree>
    <p:extLst>
      <p:ext uri="{BB962C8B-B14F-4D97-AF65-F5344CB8AC3E}">
        <p14:creationId xmlns:p14="http://schemas.microsoft.com/office/powerpoint/2010/main" val="277460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4"/>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A9BE969B-9ECF-40B6-AEB4-2B1B01A26B33}"/>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8089900" y="1226916"/>
            <a:ext cx="3794760" cy="5356764"/>
          </a:xfrm>
          <a:prstGeom prst="rect">
            <a:avLst/>
          </a:prstGeom>
        </p:spPr>
      </p:pic>
      <p:sp>
        <p:nvSpPr>
          <p:cNvPr id="3" name="Rectangle 2">
            <a:extLst>
              <a:ext uri="{FF2B5EF4-FFF2-40B4-BE49-F238E27FC236}">
                <a16:creationId xmlns:a16="http://schemas.microsoft.com/office/drawing/2014/main" id="{8FF97F57-A904-438D-AD8C-EED15153ADB2}"/>
              </a:ext>
            </a:extLst>
          </p:cNvPr>
          <p:cNvSpPr/>
          <p:nvPr/>
        </p:nvSpPr>
        <p:spPr>
          <a:xfrm>
            <a:off x="115747" y="1226916"/>
            <a:ext cx="7974153" cy="5552417"/>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VR input systems map naturally to the human form</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Visual (looking around) maps to the head</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Movement maps to the legs</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Selection/input maps to the arms/hands</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rPr>
              <a:t>Uncanny Valley: When things appear human but not quite, it creates a revulsion in the person.</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rPr>
              <a:t>In VR it actually applies to yourself</a:t>
            </a:r>
          </a:p>
          <a:p>
            <a:pPr marL="1257300" marR="0" lvl="2"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rPr>
              <a:t>Hands are the best example of this</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7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Don ‘t mix them up</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Don’t use hands for movement</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Head pointing/gaze for selection can be problematic</a:t>
            </a:r>
          </a:p>
          <a:p>
            <a:pPr marL="800100" marR="0" lvl="1" indent="-3429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There are exceptions, teleportation for example</a:t>
            </a:r>
          </a:p>
          <a:p>
            <a:pPr marL="1257300" marR="0" lvl="2" indent="-3429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Technology is improving here </a:t>
            </a:r>
          </a:p>
          <a:p>
            <a:pPr marL="800100" marR="0" lvl="1" indent="-3429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80" y="274320"/>
            <a:ext cx="10515600" cy="758952"/>
          </a:xfrm>
        </p:spPr>
        <p:txBody>
          <a:bodyPr anchor="b" anchorCtr="0">
            <a:normAutofit fontScale="90000"/>
          </a:bodyPr>
          <a:lstStyle/>
          <a:p>
            <a:r>
              <a:rPr lang="en-US" sz="3200" dirty="0">
                <a:solidFill>
                  <a:schemeClr val="bg1"/>
                </a:solidFill>
                <a:latin typeface="+mn-lt"/>
              </a:rPr>
              <a:t>Object Interactions: Selection</a:t>
            </a:r>
            <a:br>
              <a:rPr lang="en-US" sz="3200" dirty="0">
                <a:solidFill>
                  <a:schemeClr val="bg1"/>
                </a:solidFill>
                <a:latin typeface="+mn-lt"/>
              </a:rPr>
            </a:br>
            <a:r>
              <a:rPr lang="en-US" sz="2200" i="1" dirty="0">
                <a:solidFill>
                  <a:prstClr val="white"/>
                </a:solidFill>
                <a:latin typeface="Calibri" panose="020F0502020204030204"/>
              </a:rPr>
              <a:t>Yasser Malaika (Valve)</a:t>
            </a:r>
            <a:endParaRPr lang="en-US" sz="3200" dirty="0">
              <a:solidFill>
                <a:schemeClr val="bg1"/>
              </a:solidFill>
              <a:latin typeface="+mn-lt"/>
            </a:endParaRPr>
          </a:p>
        </p:txBody>
      </p:sp>
      <p:pic>
        <p:nvPicPr>
          <p:cNvPr id="4" name="Picture 3" descr="A close up of a map&#10;&#10;Description automatically generated">
            <a:extLst>
              <a:ext uri="{FF2B5EF4-FFF2-40B4-BE49-F238E27FC236}">
                <a16:creationId xmlns:a16="http://schemas.microsoft.com/office/drawing/2014/main" id="{06C889F7-AB40-43CB-9A92-80ED7541EC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9901" y="1362456"/>
            <a:ext cx="3794760" cy="5221224"/>
          </a:xfrm>
          <a:prstGeom prst="rect">
            <a:avLst/>
          </a:prstGeom>
        </p:spPr>
      </p:pic>
      <p:grpSp>
        <p:nvGrpSpPr>
          <p:cNvPr id="12" name="Group 11">
            <a:extLst>
              <a:ext uri="{FF2B5EF4-FFF2-40B4-BE49-F238E27FC236}">
                <a16:creationId xmlns:a16="http://schemas.microsoft.com/office/drawing/2014/main" id="{E3B9F7E5-399D-4370-BB27-905ED3869D88}"/>
              </a:ext>
            </a:extLst>
          </p:cNvPr>
          <p:cNvGrpSpPr/>
          <p:nvPr/>
        </p:nvGrpSpPr>
        <p:grpSpPr>
          <a:xfrm>
            <a:off x="8014447" y="1317505"/>
            <a:ext cx="3870213" cy="5459819"/>
            <a:chOff x="8014447" y="1317505"/>
            <a:chExt cx="3870213" cy="5459819"/>
          </a:xfrm>
        </p:grpSpPr>
        <p:pic>
          <p:nvPicPr>
            <p:cNvPr id="10" name="Picture 9" descr="A close up of a persons face&#10;&#10;Description automatically generated">
              <a:extLst>
                <a:ext uri="{FF2B5EF4-FFF2-40B4-BE49-F238E27FC236}">
                  <a16:creationId xmlns:a16="http://schemas.microsoft.com/office/drawing/2014/main" id="{89FB6AA4-D8D1-4D7B-9DFF-8A9A38381643}"/>
                </a:ext>
              </a:extLst>
            </p:cNvPr>
            <p:cNvPicPr>
              <a:picLocks noChangeAspect="1"/>
            </p:cNvPicPr>
            <p:nvPr/>
          </p:nvPicPr>
          <p:blipFill rotWithShape="1">
            <a:blip r:embed="rId5">
              <a:extLst>
                <a:ext uri="{28A0092B-C50C-407E-A947-70E740481C1C}">
                  <a14:useLocalDpi xmlns:a14="http://schemas.microsoft.com/office/drawing/2010/main" val="0"/>
                </a:ext>
              </a:extLst>
            </a:blip>
            <a:srcRect l="55399" t="10756" r="3375"/>
            <a:stretch/>
          </p:blipFill>
          <p:spPr>
            <a:xfrm>
              <a:off x="8014447" y="1317505"/>
              <a:ext cx="3870213" cy="5311126"/>
            </a:xfrm>
            <a:prstGeom prst="rect">
              <a:avLst/>
            </a:prstGeom>
          </p:spPr>
        </p:pic>
        <p:sp>
          <p:nvSpPr>
            <p:cNvPr id="11" name="TextBox 10">
              <a:extLst>
                <a:ext uri="{FF2B5EF4-FFF2-40B4-BE49-F238E27FC236}">
                  <a16:creationId xmlns:a16="http://schemas.microsoft.com/office/drawing/2014/main" id="{2B4308C6-E97E-4E05-A82C-A7A8ED31134E}"/>
                </a:ext>
              </a:extLst>
            </p:cNvPr>
            <p:cNvSpPr txBox="1"/>
            <p:nvPr/>
          </p:nvSpPr>
          <p:spPr>
            <a:xfrm>
              <a:off x="8215833" y="6223326"/>
              <a:ext cx="1180964"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Renderhub.com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6ADA3B04-4D57-4760-A0ED-60A4D4E965BB}"/>
              </a:ext>
            </a:extLst>
          </p:cNvPr>
          <p:cNvGrpSpPr/>
          <p:nvPr/>
        </p:nvGrpSpPr>
        <p:grpSpPr>
          <a:xfrm>
            <a:off x="8123866" y="1181965"/>
            <a:ext cx="3651373" cy="5272703"/>
            <a:chOff x="8123866" y="1181965"/>
            <a:chExt cx="3651373" cy="5272703"/>
          </a:xfrm>
        </p:grpSpPr>
        <p:pic>
          <p:nvPicPr>
            <p:cNvPr id="14" name="Picture 13" descr="A close up of a persons face&#10;&#10;Description automatically generated">
              <a:extLst>
                <a:ext uri="{FF2B5EF4-FFF2-40B4-BE49-F238E27FC236}">
                  <a16:creationId xmlns:a16="http://schemas.microsoft.com/office/drawing/2014/main" id="{5A628994-5F02-43B6-9031-0A2946FD8574}"/>
                </a:ext>
              </a:extLst>
            </p:cNvPr>
            <p:cNvPicPr>
              <a:picLocks noChangeAspect="1"/>
            </p:cNvPicPr>
            <p:nvPr/>
          </p:nvPicPr>
          <p:blipFill rotWithShape="1">
            <a:blip r:embed="rId6">
              <a:extLst>
                <a:ext uri="{28A0092B-C50C-407E-A947-70E740481C1C}">
                  <a14:useLocalDpi xmlns:a14="http://schemas.microsoft.com/office/drawing/2010/main" val="0"/>
                </a:ext>
              </a:extLst>
            </a:blip>
            <a:srcRect l="63925" t="2602"/>
            <a:stretch/>
          </p:blipFill>
          <p:spPr>
            <a:xfrm>
              <a:off x="8123866" y="1181965"/>
              <a:ext cx="3651373" cy="5272703"/>
            </a:xfrm>
            <a:prstGeom prst="rect">
              <a:avLst/>
            </a:prstGeom>
          </p:spPr>
        </p:pic>
        <p:sp>
          <p:nvSpPr>
            <p:cNvPr id="15" name="TextBox 14">
              <a:extLst>
                <a:ext uri="{FF2B5EF4-FFF2-40B4-BE49-F238E27FC236}">
                  <a16:creationId xmlns:a16="http://schemas.microsoft.com/office/drawing/2014/main" id="{686C169B-AC0A-47A7-8C8A-C801E784E5A3}"/>
                </a:ext>
              </a:extLst>
            </p:cNvPr>
            <p:cNvSpPr txBox="1"/>
            <p:nvPr/>
          </p:nvSpPr>
          <p:spPr>
            <a:xfrm>
              <a:off x="8161602" y="6061645"/>
              <a:ext cx="124777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Unity Asset store</a:t>
              </a:r>
            </a:p>
          </p:txBody>
        </p:sp>
      </p:grpSp>
    </p:spTree>
    <p:extLst>
      <p:ext uri="{BB962C8B-B14F-4D97-AF65-F5344CB8AC3E}">
        <p14:creationId xmlns:p14="http://schemas.microsoft.com/office/powerpoint/2010/main" val="54915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picture containing road, ground, building, outdoor&#10;&#10;Description automatically generated">
            <a:extLst>
              <a:ext uri="{FF2B5EF4-FFF2-40B4-BE49-F238E27FC236}">
                <a16:creationId xmlns:a16="http://schemas.microsoft.com/office/drawing/2014/main" id="{8F524B4A-45FC-4F3A-87B1-9EBAFE635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4825" y="1771033"/>
            <a:ext cx="5686884" cy="2916228"/>
          </a:xfrm>
          <a:prstGeom prst="rect">
            <a:avLst/>
          </a:prstGeom>
        </p:spPr>
      </p:pic>
      <p:pic>
        <p:nvPicPr>
          <p:cNvPr id="13" name="Picture 12" descr="A picture containing indoor, electronics&#10;&#10;Description automatically generated">
            <a:extLst>
              <a:ext uri="{FF2B5EF4-FFF2-40B4-BE49-F238E27FC236}">
                <a16:creationId xmlns:a16="http://schemas.microsoft.com/office/drawing/2014/main" id="{8EEDCB40-753B-477E-BAC3-6E42695CB0BA}"/>
              </a:ext>
            </a:extLst>
          </p:cNvPr>
          <p:cNvPicPr>
            <a:picLocks noChangeAspect="1"/>
          </p:cNvPicPr>
          <p:nvPr/>
        </p:nvPicPr>
        <p:blipFill rotWithShape="1">
          <a:blip r:embed="rId4">
            <a:extLst>
              <a:ext uri="{28A0092B-C50C-407E-A947-70E740481C1C}">
                <a14:useLocalDpi xmlns:a14="http://schemas.microsoft.com/office/drawing/2010/main" val="0"/>
              </a:ext>
            </a:extLst>
          </a:blip>
          <a:srcRect t="16086"/>
          <a:stretch/>
        </p:blipFill>
        <p:spPr>
          <a:xfrm>
            <a:off x="6232082" y="1771033"/>
            <a:ext cx="5712277" cy="3808186"/>
          </a:xfrm>
          <a:prstGeom prst="rect">
            <a:avLst/>
          </a:prstGeom>
        </p:spPr>
      </p:pic>
      <p:sp>
        <p:nvSpPr>
          <p:cNvPr id="3" name="Rectangle 2">
            <a:extLst>
              <a:ext uri="{FF2B5EF4-FFF2-40B4-BE49-F238E27FC236}">
                <a16:creationId xmlns:a16="http://schemas.microsoft.com/office/drawing/2014/main" id="{8FF97F57-A904-438D-AD8C-EED15153ADB2}"/>
              </a:ext>
            </a:extLst>
          </p:cNvPr>
          <p:cNvSpPr/>
          <p:nvPr/>
        </p:nvSpPr>
        <p:spPr>
          <a:xfrm>
            <a:off x="115748" y="1170104"/>
            <a:ext cx="5980252" cy="4932184"/>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Touching </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Within reach (Local zone)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Hands are naturally mapped</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You can also use a local pointer</a:t>
            </a:r>
          </a:p>
          <a:p>
            <a:pPr marR="0" lvl="0" algn="l" defTabSz="914400" rtl="0" eaLnBrk="1" fontAlgn="auto" latinLnBrk="0" hangingPunct="1">
              <a:lnSpc>
                <a:spcPct val="107000"/>
              </a:lnSpc>
              <a:spcBef>
                <a:spcPts val="0"/>
              </a:spcBef>
              <a:spcAft>
                <a:spcPts val="0"/>
              </a:spcAft>
              <a:buClrTx/>
              <a:buSzTx/>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Occlusion</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Pretty much your standard 2D menu</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Ray Cast (Mid/long range pointing)</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Accurate method to choose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Variants include </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Cone casting</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Snap to (for teleportation) </a:t>
            </a: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80" y="274320"/>
            <a:ext cx="10515600" cy="758952"/>
          </a:xfrm>
        </p:spPr>
        <p:txBody>
          <a:bodyPr anchor="b" anchorCtr="0">
            <a:normAutofit/>
          </a:bodyPr>
          <a:lstStyle/>
          <a:p>
            <a:r>
              <a:rPr lang="en-US" sz="3200" dirty="0">
                <a:solidFill>
                  <a:schemeClr val="bg1"/>
                </a:solidFill>
                <a:latin typeface="+mn-lt"/>
              </a:rPr>
              <a:t>Object Interactions: Selection methodologies</a:t>
            </a:r>
          </a:p>
        </p:txBody>
      </p:sp>
      <p:pic>
        <p:nvPicPr>
          <p:cNvPr id="5" name="Picture 4" descr="A picture containing person, indoor, table, wall&#10;&#10;Description automatically generated">
            <a:extLst>
              <a:ext uri="{FF2B5EF4-FFF2-40B4-BE49-F238E27FC236}">
                <a16:creationId xmlns:a16="http://schemas.microsoft.com/office/drawing/2014/main" id="{E9CA73E1-A494-4070-B034-622A9CA85F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2129" y="1740312"/>
            <a:ext cx="5712277" cy="3808185"/>
          </a:xfrm>
          <a:prstGeom prst="rect">
            <a:avLst/>
          </a:prstGeom>
        </p:spPr>
      </p:pic>
      <p:sp>
        <p:nvSpPr>
          <p:cNvPr id="8" name="TextBox 7">
            <a:extLst>
              <a:ext uri="{FF2B5EF4-FFF2-40B4-BE49-F238E27FC236}">
                <a16:creationId xmlns:a16="http://schemas.microsoft.com/office/drawing/2014/main" id="{AB1CC817-4410-43C2-8308-F6349D83DDEA}"/>
              </a:ext>
            </a:extLst>
          </p:cNvPr>
          <p:cNvSpPr txBox="1"/>
          <p:nvPr/>
        </p:nvSpPr>
        <p:spPr>
          <a:xfrm>
            <a:off x="6222129" y="5179165"/>
            <a:ext cx="5320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KFC</a:t>
            </a:r>
          </a:p>
        </p:txBody>
      </p:sp>
      <p:grpSp>
        <p:nvGrpSpPr>
          <p:cNvPr id="20" name="Group 19">
            <a:extLst>
              <a:ext uri="{FF2B5EF4-FFF2-40B4-BE49-F238E27FC236}">
                <a16:creationId xmlns:a16="http://schemas.microsoft.com/office/drawing/2014/main" id="{C770788E-16AB-4B64-A9A0-1DA9BEAC029C}"/>
              </a:ext>
            </a:extLst>
          </p:cNvPr>
          <p:cNvGrpSpPr/>
          <p:nvPr/>
        </p:nvGrpSpPr>
        <p:grpSpPr>
          <a:xfrm>
            <a:off x="6222128" y="1740311"/>
            <a:ext cx="5722231" cy="2946949"/>
            <a:chOff x="6222128" y="1740311"/>
            <a:chExt cx="5722231" cy="2946949"/>
          </a:xfrm>
        </p:grpSpPr>
        <p:pic>
          <p:nvPicPr>
            <p:cNvPr id="18" name="Picture 17">
              <a:extLst>
                <a:ext uri="{FF2B5EF4-FFF2-40B4-BE49-F238E27FC236}">
                  <a16:creationId xmlns:a16="http://schemas.microsoft.com/office/drawing/2014/main" id="{F2733708-FC04-4CAB-86A1-F82FF2E1D3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2128" y="1740311"/>
              <a:ext cx="5722231" cy="2946949"/>
            </a:xfrm>
            <a:prstGeom prst="rect">
              <a:avLst/>
            </a:prstGeom>
          </p:spPr>
        </p:pic>
        <p:sp>
          <p:nvSpPr>
            <p:cNvPr id="19" name="TextBox 18">
              <a:extLst>
                <a:ext uri="{FF2B5EF4-FFF2-40B4-BE49-F238E27FC236}">
                  <a16:creationId xmlns:a16="http://schemas.microsoft.com/office/drawing/2014/main" id="{0A9AAC8B-77A0-4863-850E-172F2DC3CD0A}"/>
                </a:ext>
              </a:extLst>
            </p:cNvPr>
            <p:cNvSpPr txBox="1"/>
            <p:nvPr/>
          </p:nvSpPr>
          <p:spPr>
            <a:xfrm>
              <a:off x="6303432" y="4317929"/>
              <a:ext cx="17501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Oculus developer forums</a:t>
              </a:r>
            </a:p>
          </p:txBody>
        </p:sp>
      </p:grpSp>
      <p:sp>
        <p:nvSpPr>
          <p:cNvPr id="23" name="TextBox 22">
            <a:extLst>
              <a:ext uri="{FF2B5EF4-FFF2-40B4-BE49-F238E27FC236}">
                <a16:creationId xmlns:a16="http://schemas.microsoft.com/office/drawing/2014/main" id="{AEA36107-EE26-4E30-9C24-1BDBA0FCCE5D}"/>
              </a:ext>
            </a:extLst>
          </p:cNvPr>
          <p:cNvSpPr txBox="1"/>
          <p:nvPr/>
        </p:nvSpPr>
        <p:spPr>
          <a:xfrm>
            <a:off x="6222128" y="5248697"/>
            <a:ext cx="2343911"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2017 Elsevier Ltd. All rights reserved.</a:t>
            </a:r>
          </a:p>
        </p:txBody>
      </p:sp>
    </p:spTree>
    <p:extLst>
      <p:ext uri="{BB962C8B-B14F-4D97-AF65-F5344CB8AC3E}">
        <p14:creationId xmlns:p14="http://schemas.microsoft.com/office/powerpoint/2010/main" val="120580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226916"/>
            <a:ext cx="7376186" cy="1920206"/>
          </a:xfrm>
          <a:prstGeom prst="rect">
            <a:avLst/>
          </a:prstGeom>
        </p:spPr>
        <p:txBody>
          <a:bodyPr wrap="square">
            <a:spAutoFit/>
          </a:bodyPr>
          <a:lstStyle/>
          <a:p>
            <a:pPr marL="800100" marR="0" lvl="1" indent="-3429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Arm </a:t>
            </a:r>
            <a:r>
              <a:rPr kumimoji="0" lang="en-US" sz="24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Extentsion</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Selection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Go </a:t>
            </a:r>
            <a:r>
              <a:rPr kumimoji="0" lang="en-US" sz="24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Go</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Technique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MT"/>
                <a:ea typeface="+mn-ea"/>
                <a:cs typeface="+mn-cs"/>
              </a:rPr>
              <a:t>Non-linear mapping between physical and virtual hand position</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MT"/>
                <a:ea typeface="+mn-ea"/>
                <a:cs typeface="+mn-cs"/>
              </a:rPr>
              <a:t>Local and distant regions (linear &lt; D, non-linear &gt; 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80" y="274320"/>
            <a:ext cx="10515600" cy="758952"/>
          </a:xfrm>
        </p:spPr>
        <p:txBody>
          <a:bodyPr anchor="b" anchorCtr="0">
            <a:normAutofit/>
          </a:bodyPr>
          <a:lstStyle/>
          <a:p>
            <a:r>
              <a:rPr lang="en-US" sz="3200" dirty="0">
                <a:solidFill>
                  <a:schemeClr val="bg1"/>
                </a:solidFill>
                <a:latin typeface="+mn-lt"/>
              </a:rPr>
              <a:t>Object Interactions: Selection methodologies</a:t>
            </a:r>
          </a:p>
        </p:txBody>
      </p:sp>
      <p:sp>
        <p:nvSpPr>
          <p:cNvPr id="8" name="TextBox 7">
            <a:extLst>
              <a:ext uri="{FF2B5EF4-FFF2-40B4-BE49-F238E27FC236}">
                <a16:creationId xmlns:a16="http://schemas.microsoft.com/office/drawing/2014/main" id="{AB1CC817-4410-43C2-8308-F6349D83DDEA}"/>
              </a:ext>
            </a:extLst>
          </p:cNvPr>
          <p:cNvSpPr txBox="1"/>
          <p:nvPr/>
        </p:nvSpPr>
        <p:spPr>
          <a:xfrm>
            <a:off x="6222129" y="5179165"/>
            <a:ext cx="5320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KFC</a:t>
            </a:r>
          </a:p>
        </p:txBody>
      </p:sp>
      <p:sp>
        <p:nvSpPr>
          <p:cNvPr id="23" name="TextBox 22">
            <a:extLst>
              <a:ext uri="{FF2B5EF4-FFF2-40B4-BE49-F238E27FC236}">
                <a16:creationId xmlns:a16="http://schemas.microsoft.com/office/drawing/2014/main" id="{AEA36107-EE26-4E30-9C24-1BDBA0FCCE5D}"/>
              </a:ext>
            </a:extLst>
          </p:cNvPr>
          <p:cNvSpPr txBox="1"/>
          <p:nvPr/>
        </p:nvSpPr>
        <p:spPr>
          <a:xfrm>
            <a:off x="6222128" y="5248697"/>
            <a:ext cx="2343911"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2017 Elsevier Ltd. All rights reserved.</a:t>
            </a:r>
          </a:p>
        </p:txBody>
      </p:sp>
      <p:pic>
        <p:nvPicPr>
          <p:cNvPr id="2" name="Picture 1">
            <a:extLst>
              <a:ext uri="{FF2B5EF4-FFF2-40B4-BE49-F238E27FC236}">
                <a16:creationId xmlns:a16="http://schemas.microsoft.com/office/drawing/2014/main" id="{FA4C2EFE-1118-4ABF-A90F-06ED0B779F41}"/>
              </a:ext>
            </a:extLst>
          </p:cNvPr>
          <p:cNvPicPr>
            <a:picLocks noChangeAspect="1"/>
          </p:cNvPicPr>
          <p:nvPr/>
        </p:nvPicPr>
        <p:blipFill>
          <a:blip r:embed="rId3"/>
          <a:stretch>
            <a:fillRect/>
          </a:stretch>
        </p:blipFill>
        <p:spPr>
          <a:xfrm>
            <a:off x="8032909" y="1138886"/>
            <a:ext cx="3470089" cy="2559387"/>
          </a:xfrm>
          <a:prstGeom prst="rect">
            <a:avLst/>
          </a:prstGeom>
        </p:spPr>
      </p:pic>
      <p:pic>
        <p:nvPicPr>
          <p:cNvPr id="4" name="Picture 3">
            <a:extLst>
              <a:ext uri="{FF2B5EF4-FFF2-40B4-BE49-F238E27FC236}">
                <a16:creationId xmlns:a16="http://schemas.microsoft.com/office/drawing/2014/main" id="{EE90D116-399D-457F-BBB7-E950E99DF4A7}"/>
              </a:ext>
            </a:extLst>
          </p:cNvPr>
          <p:cNvPicPr>
            <a:picLocks noChangeAspect="1"/>
          </p:cNvPicPr>
          <p:nvPr/>
        </p:nvPicPr>
        <p:blipFill>
          <a:blip r:embed="rId4"/>
          <a:stretch>
            <a:fillRect/>
          </a:stretch>
        </p:blipFill>
        <p:spPr>
          <a:xfrm>
            <a:off x="7599441" y="3803887"/>
            <a:ext cx="4215441" cy="2492784"/>
          </a:xfrm>
          <a:prstGeom prst="rect">
            <a:avLst/>
          </a:prstGeom>
        </p:spPr>
      </p:pic>
      <p:sp>
        <p:nvSpPr>
          <p:cNvPr id="9" name="Rectangle 8">
            <a:extLst>
              <a:ext uri="{FF2B5EF4-FFF2-40B4-BE49-F238E27FC236}">
                <a16:creationId xmlns:a16="http://schemas.microsoft.com/office/drawing/2014/main" id="{60CCC5CC-7A98-4F6A-A3A3-D760DAACB121}"/>
              </a:ext>
            </a:extLst>
          </p:cNvPr>
          <p:cNvSpPr/>
          <p:nvPr/>
        </p:nvSpPr>
        <p:spPr>
          <a:xfrm>
            <a:off x="0" y="5363831"/>
            <a:ext cx="7376186"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ArialMT"/>
                <a:ea typeface="+mn-ea"/>
                <a:cs typeface="+mn-cs"/>
              </a:rPr>
              <a:t>Poupyrev</a:t>
            </a:r>
            <a:r>
              <a:rPr kumimoji="0" lang="en-US" sz="1400" b="0" i="0" u="none" strike="noStrike" kern="1200" cap="none" spc="0" normalizeH="0" baseline="0" noProof="0" dirty="0">
                <a:ln>
                  <a:noFill/>
                </a:ln>
                <a:solidFill>
                  <a:prstClr val="white"/>
                </a:solidFill>
                <a:effectLst/>
                <a:uLnTx/>
                <a:uFillTx/>
                <a:latin typeface="ArialMT"/>
                <a:ea typeface="+mn-ea"/>
                <a:cs typeface="+mn-cs"/>
              </a:rPr>
              <a:t>, I., </a:t>
            </a:r>
            <a:r>
              <a:rPr kumimoji="0" lang="en-US" sz="1400" b="0" i="0" u="none" strike="noStrike" kern="1200" cap="none" spc="0" normalizeH="0" baseline="0" noProof="0" dirty="0" err="1">
                <a:ln>
                  <a:noFill/>
                </a:ln>
                <a:solidFill>
                  <a:prstClr val="white"/>
                </a:solidFill>
                <a:effectLst/>
                <a:uLnTx/>
                <a:uFillTx/>
                <a:latin typeface="ArialMT"/>
                <a:ea typeface="+mn-ea"/>
                <a:cs typeface="+mn-cs"/>
              </a:rPr>
              <a:t>Billinghurst</a:t>
            </a:r>
            <a:r>
              <a:rPr kumimoji="0" lang="en-US" sz="1400" b="0" i="0" u="none" strike="noStrike" kern="1200" cap="none" spc="0" normalizeH="0" baseline="0" noProof="0" dirty="0">
                <a:ln>
                  <a:noFill/>
                </a:ln>
                <a:solidFill>
                  <a:prstClr val="white"/>
                </a:solidFill>
                <a:effectLst/>
                <a:uLnTx/>
                <a:uFillTx/>
                <a:latin typeface="ArialMT"/>
                <a:ea typeface="+mn-ea"/>
                <a:cs typeface="+mn-cs"/>
              </a:rPr>
              <a:t>, M., </a:t>
            </a:r>
            <a:r>
              <a:rPr kumimoji="0" lang="en-US" sz="1400" b="0" i="0" u="none" strike="noStrike" kern="1200" cap="none" spc="0" normalizeH="0" baseline="0" noProof="0" dirty="0" err="1">
                <a:ln>
                  <a:noFill/>
                </a:ln>
                <a:solidFill>
                  <a:prstClr val="white"/>
                </a:solidFill>
                <a:effectLst/>
                <a:uLnTx/>
                <a:uFillTx/>
                <a:latin typeface="ArialMT"/>
                <a:ea typeface="+mn-ea"/>
                <a:cs typeface="+mn-cs"/>
              </a:rPr>
              <a:t>Weghorst</a:t>
            </a:r>
            <a:r>
              <a:rPr kumimoji="0" lang="en-US" sz="1400" b="0" i="0" u="none" strike="noStrike" kern="1200" cap="none" spc="0" normalizeH="0" baseline="0" noProof="0" dirty="0">
                <a:ln>
                  <a:noFill/>
                </a:ln>
                <a:solidFill>
                  <a:prstClr val="white"/>
                </a:solidFill>
                <a:effectLst/>
                <a:uLnTx/>
                <a:uFillTx/>
                <a:latin typeface="ArialMT"/>
                <a:ea typeface="+mn-ea"/>
                <a:cs typeface="+mn-cs"/>
              </a:rPr>
              <a:t>, S., &amp; Ichikawa, T. (1996). The Go-Go 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MT"/>
                <a:ea typeface="+mn-ea"/>
                <a:cs typeface="+mn-cs"/>
              </a:rPr>
              <a:t>Technique: Non-linear Mapping for Direct Manipulation in VR. </a:t>
            </a:r>
            <a:r>
              <a:rPr kumimoji="0" lang="en-US" sz="1400" b="0" i="1" u="none" strike="noStrike" kern="1200" cap="none" spc="0" normalizeH="0" baseline="0" noProof="0" dirty="0">
                <a:ln>
                  <a:noFill/>
                </a:ln>
                <a:solidFill>
                  <a:prstClr val="white"/>
                </a:solidFill>
                <a:effectLst/>
                <a:uLnTx/>
                <a:uFillTx/>
                <a:latin typeface="Arial-ItalicMT"/>
                <a:ea typeface="+mn-ea"/>
                <a:cs typeface="+mn-cs"/>
              </a:rPr>
              <a:t>Proceedings of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white"/>
                </a:solidFill>
                <a:effectLst/>
                <a:uLnTx/>
                <a:uFillTx/>
                <a:latin typeface="Arial-ItalicMT"/>
                <a:ea typeface="+mn-ea"/>
                <a:cs typeface="+mn-cs"/>
              </a:rPr>
              <a:t>ACM Symposium on User Interface Software and Technology, </a:t>
            </a:r>
            <a:r>
              <a:rPr kumimoji="0" lang="en-US" sz="1400" b="0" i="0" u="none" strike="noStrike" kern="1200" cap="none" spc="0" normalizeH="0" baseline="0" noProof="0" dirty="0">
                <a:ln>
                  <a:noFill/>
                </a:ln>
                <a:solidFill>
                  <a:prstClr val="white"/>
                </a:solidFill>
                <a:effectLst/>
                <a:uLnTx/>
                <a:uFillTx/>
                <a:latin typeface="ArialMT"/>
                <a:ea typeface="+mn-ea"/>
                <a:cs typeface="+mn-cs"/>
              </a:rPr>
              <a:t>79-80.</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9306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226916"/>
            <a:ext cx="11968223" cy="49023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white"/>
                </a:solidFill>
                <a:effectLst/>
                <a:uLnTx/>
                <a:uFillTx/>
                <a:latin typeface="Calibri" panose="020F0502020204030204"/>
                <a:ea typeface="+mn-ea"/>
                <a:cs typeface="+mn-cs"/>
              </a:rPr>
              <a:t>Interactive elements should be scaled to the expected interaction</a:t>
            </a: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(e.g. full hand or finger/pointer size). </a:t>
            </a:r>
            <a:endParaRPr kumimoji="0" lang="en-US" sz="40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One finger/pointer targets should be no smaller than 20 mm in real-world size.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This ensures the user can accurately hit the target without accidentally triggering targets next to it.</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white"/>
                </a:solidFill>
                <a:effectLst/>
                <a:uLnTx/>
                <a:uFillTx/>
                <a:latin typeface="Calibri" panose="020F0502020204030204"/>
                <a:ea typeface="+mn-ea"/>
                <a:cs typeface="+mn-cs"/>
              </a:rPr>
              <a:t>Keep in mind that human hands naturally move in arcs, rather than straight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white"/>
                </a:solidFill>
                <a:effectLst/>
                <a:uLnTx/>
                <a:uFillTx/>
                <a:latin typeface="Calibri" panose="020F0502020204030204"/>
                <a:ea typeface="+mn-ea"/>
                <a:cs typeface="+mn-cs"/>
              </a:rPr>
              <a:t>Limit the number of gestures that users are required to learn.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white"/>
                </a:solidFill>
                <a:effectLst/>
                <a:uLnTx/>
                <a:uFillTx/>
                <a:latin typeface="Calibri" panose="020F0502020204030204"/>
                <a:ea typeface="+mn-ea"/>
                <a:cs typeface="+mn-cs"/>
              </a:rPr>
              <a:t>All interactions should have a distinct initiation and completion state.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white"/>
                </a:solidFill>
                <a:effectLst/>
                <a:uLnTx/>
                <a:uFillTx/>
                <a:latin typeface="Calibri" panose="020F0502020204030204"/>
                <a:ea typeface="+mn-ea"/>
                <a:cs typeface="+mn-cs"/>
              </a:rPr>
              <a:t>Ensure that users can interact with objects occluded by their hands.</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3897ACEB-D622-4D90-B6EB-1447BB6A6CCE}"/>
              </a:ext>
            </a:extLst>
          </p:cNvPr>
          <p:cNvSpPr>
            <a:spLocks noGrp="1"/>
          </p:cNvSpPr>
          <p:nvPr>
            <p:ph type="title"/>
          </p:nvPr>
        </p:nvSpPr>
        <p:spPr>
          <a:xfrm>
            <a:off x="411480" y="274320"/>
            <a:ext cx="10515600" cy="758952"/>
          </a:xfrm>
        </p:spPr>
        <p:txBody>
          <a:bodyPr anchor="b" anchorCtr="0">
            <a:normAutofit fontScale="90000"/>
          </a:bodyPr>
          <a:lstStyle/>
          <a:p>
            <a:r>
              <a:rPr lang="en-US" sz="3200" dirty="0">
                <a:solidFill>
                  <a:schemeClr val="bg1"/>
                </a:solidFill>
                <a:latin typeface="+mn-lt"/>
              </a:rPr>
              <a:t>Object Interaction: Considerations </a:t>
            </a:r>
            <a:br>
              <a:rPr lang="en-US" sz="3200" dirty="0">
                <a:solidFill>
                  <a:schemeClr val="bg1"/>
                </a:solidFill>
                <a:latin typeface="+mn-lt"/>
              </a:rPr>
            </a:br>
            <a:r>
              <a:rPr lang="en-US" sz="2000" dirty="0">
                <a:solidFill>
                  <a:schemeClr val="bg1"/>
                </a:solidFill>
                <a:latin typeface="+mn-lt"/>
              </a:rPr>
              <a:t>Leapmotion.com: design best practices</a:t>
            </a:r>
            <a:endParaRPr lang="en-US" sz="3200" dirty="0">
              <a:solidFill>
                <a:schemeClr val="bg1"/>
              </a:solidFill>
              <a:latin typeface="+mn-lt"/>
            </a:endParaRPr>
          </a:p>
        </p:txBody>
      </p:sp>
    </p:spTree>
    <p:extLst>
      <p:ext uri="{BB962C8B-B14F-4D97-AF65-F5344CB8AC3E}">
        <p14:creationId xmlns:p14="http://schemas.microsoft.com/office/powerpoint/2010/main" val="2548803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226916"/>
            <a:ext cx="11968223" cy="4778424"/>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Feedback methods for selection available  </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Graphical Change </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Voice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Color Change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Feedback method for selection made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Audio</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Voice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Color Change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Graphic Change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3897ACEB-D622-4D90-B6EB-1447BB6A6CCE}"/>
              </a:ext>
            </a:extLst>
          </p:cNvPr>
          <p:cNvSpPr>
            <a:spLocks noGrp="1"/>
          </p:cNvSpPr>
          <p:nvPr>
            <p:ph type="title"/>
          </p:nvPr>
        </p:nvSpPr>
        <p:spPr>
          <a:xfrm>
            <a:off x="411480" y="274320"/>
            <a:ext cx="10515600" cy="758952"/>
          </a:xfrm>
        </p:spPr>
        <p:txBody>
          <a:bodyPr anchor="b" anchorCtr="0">
            <a:normAutofit/>
          </a:bodyPr>
          <a:lstStyle/>
          <a:p>
            <a:r>
              <a:rPr lang="en-US" sz="3200" dirty="0">
                <a:solidFill>
                  <a:schemeClr val="bg1"/>
                </a:solidFill>
                <a:latin typeface="+mn-lt"/>
              </a:rPr>
              <a:t>Object Interactions: Selection Feedback</a:t>
            </a:r>
          </a:p>
        </p:txBody>
      </p:sp>
      <p:grpSp>
        <p:nvGrpSpPr>
          <p:cNvPr id="4" name="Group 3">
            <a:extLst>
              <a:ext uri="{FF2B5EF4-FFF2-40B4-BE49-F238E27FC236}">
                <a16:creationId xmlns:a16="http://schemas.microsoft.com/office/drawing/2014/main" id="{4EF5DA96-181E-4F94-852A-AE30C95658A6}"/>
              </a:ext>
            </a:extLst>
          </p:cNvPr>
          <p:cNvGrpSpPr/>
          <p:nvPr/>
        </p:nvGrpSpPr>
        <p:grpSpPr>
          <a:xfrm>
            <a:off x="6222128" y="1740311"/>
            <a:ext cx="5722231" cy="2946949"/>
            <a:chOff x="6222128" y="1740311"/>
            <a:chExt cx="5722231" cy="2946949"/>
          </a:xfrm>
        </p:grpSpPr>
        <p:pic>
          <p:nvPicPr>
            <p:cNvPr id="6" name="Picture 5">
              <a:extLst>
                <a:ext uri="{FF2B5EF4-FFF2-40B4-BE49-F238E27FC236}">
                  <a16:creationId xmlns:a16="http://schemas.microsoft.com/office/drawing/2014/main" id="{51A614DB-23D9-4BDB-8579-E36A94F11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128" y="1740311"/>
              <a:ext cx="5722231" cy="2946949"/>
            </a:xfrm>
            <a:prstGeom prst="rect">
              <a:avLst/>
            </a:prstGeom>
          </p:spPr>
        </p:pic>
        <p:sp>
          <p:nvSpPr>
            <p:cNvPr id="7" name="TextBox 6">
              <a:extLst>
                <a:ext uri="{FF2B5EF4-FFF2-40B4-BE49-F238E27FC236}">
                  <a16:creationId xmlns:a16="http://schemas.microsoft.com/office/drawing/2014/main" id="{8100496A-9A81-48B4-BF90-878768A7D5C1}"/>
                </a:ext>
              </a:extLst>
            </p:cNvPr>
            <p:cNvSpPr txBox="1"/>
            <p:nvPr/>
          </p:nvSpPr>
          <p:spPr>
            <a:xfrm>
              <a:off x="6303432" y="4317929"/>
              <a:ext cx="17501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Oculus developer forums</a:t>
              </a:r>
            </a:p>
          </p:txBody>
        </p:sp>
      </p:grpSp>
    </p:spTree>
    <p:extLst>
      <p:ext uri="{BB962C8B-B14F-4D97-AF65-F5344CB8AC3E}">
        <p14:creationId xmlns:p14="http://schemas.microsoft.com/office/powerpoint/2010/main" val="228713298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2163</Words>
  <Application>Microsoft Office PowerPoint</Application>
  <PresentationFormat>Widescreen</PresentationFormat>
  <Paragraphs>362</Paragraphs>
  <Slides>24</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Arial-ItalicMT</vt:lpstr>
      <vt:lpstr>ArialMT</vt:lpstr>
      <vt:lpstr>Calibri</vt:lpstr>
      <vt:lpstr>Calibri Light</vt:lpstr>
      <vt:lpstr>Wingdings</vt:lpstr>
      <vt:lpstr>1_Office Theme</vt:lpstr>
      <vt:lpstr>PowerPoint Presentation</vt:lpstr>
      <vt:lpstr>User Interactions</vt:lpstr>
      <vt:lpstr>User Interactions Yasser Malaika (Valve)</vt:lpstr>
      <vt:lpstr>User Intent: Input and Feedback Yasser Malaika (Valve)</vt:lpstr>
      <vt:lpstr>Object Interactions: Selection Yasser Malaika (Valve)</vt:lpstr>
      <vt:lpstr>Object Interactions: Selection methodologies</vt:lpstr>
      <vt:lpstr>Object Interactions: Selection methodologies</vt:lpstr>
      <vt:lpstr>Object Interaction: Considerations  Leapmotion.com: design best practices</vt:lpstr>
      <vt:lpstr>Object Interactions: Selection Feedback</vt:lpstr>
      <vt:lpstr>Object Interactions: Manipulation</vt:lpstr>
      <vt:lpstr>VR Design Specifics: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Interactions</dc:title>
  <dc:creator>Dan Cermak</dc:creator>
  <cp:lastModifiedBy>Eric Shaffer</cp:lastModifiedBy>
  <cp:revision>1</cp:revision>
  <dcterms:created xsi:type="dcterms:W3CDTF">2019-10-01T11:56:15Z</dcterms:created>
  <dcterms:modified xsi:type="dcterms:W3CDTF">2019-10-02T05:57:44Z</dcterms:modified>
</cp:coreProperties>
</file>